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366" r:id="rId3"/>
    <p:sldId id="367" r:id="rId4"/>
    <p:sldId id="368" r:id="rId5"/>
    <p:sldId id="369" r:id="rId6"/>
    <p:sldId id="370" r:id="rId7"/>
    <p:sldId id="371" r:id="rId8"/>
    <p:sldId id="375" r:id="rId9"/>
    <p:sldId id="372" r:id="rId10"/>
    <p:sldId id="374" r:id="rId11"/>
    <p:sldId id="373" r:id="rId12"/>
    <p:sldId id="360" r:id="rId13"/>
    <p:sldId id="277" r:id="rId14"/>
    <p:sldId id="361" r:id="rId15"/>
    <p:sldId id="365" r:id="rId16"/>
    <p:sldId id="35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t Wood" initials="NW" lastIdx="30" clrIdx="0"/>
  <p:cmAuthor id="2" name="Ben Wagner" initials="BW" lastIdx="28" clrIdx="1">
    <p:extLst>
      <p:ext uri="{19B8F6BF-5375-455C-9EA6-DF929625EA0E}">
        <p15:presenceInfo xmlns:p15="http://schemas.microsoft.com/office/powerpoint/2012/main" userId="S::benwagner@rational360.com::a504aea2-69d7-4ec4-bb73-f5000c50c050" providerId="AD"/>
      </p:ext>
    </p:extLst>
  </p:cmAuthor>
  <p:cmAuthor id="3" name="Microsoft Office User" initials="MOU" lastIdx="5" clrIdx="2">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11" autoAdjust="0"/>
    <p:restoredTop sz="94852"/>
  </p:normalViewPr>
  <p:slideViewPr>
    <p:cSldViewPr snapToGrid="0" snapToObjects="1">
      <p:cViewPr varScale="1">
        <p:scale>
          <a:sx n="88" d="100"/>
          <a:sy n="88" d="100"/>
        </p:scale>
        <p:origin x="200" y="5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png>
</file>

<file path=ppt/media/image5.jpe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D1D054-F555-1342-8423-61F378745E50}" type="datetimeFigureOut">
              <a:rPr lang="en-US" smtClean="0"/>
              <a:t>2/24/24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9CAC09-A6FE-464A-AF73-C121D12CF5F7}" type="slidenum">
              <a:rPr lang="en-US" smtClean="0"/>
              <a:t>‹#›</a:t>
            </a:fld>
            <a:endParaRPr lang="en-US"/>
          </a:p>
        </p:txBody>
      </p:sp>
    </p:spTree>
    <p:extLst>
      <p:ext uri="{BB962C8B-B14F-4D97-AF65-F5344CB8AC3E}">
        <p14:creationId xmlns:p14="http://schemas.microsoft.com/office/powerpoint/2010/main" val="2835322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Customize with your Title, headshot, Name and title </a:t>
            </a:r>
          </a:p>
        </p:txBody>
      </p:sp>
      <p:sp>
        <p:nvSpPr>
          <p:cNvPr id="4" name="Slide Number Placeholder 3"/>
          <p:cNvSpPr>
            <a:spLocks noGrp="1"/>
          </p:cNvSpPr>
          <p:nvPr>
            <p:ph type="sldNum" sz="quarter" idx="5"/>
          </p:nvPr>
        </p:nvSpPr>
        <p:spPr/>
        <p:txBody>
          <a:bodyPr/>
          <a:lstStyle/>
          <a:p>
            <a:fld id="{1D9CAC09-A6FE-464A-AF73-C121D12CF5F7}" type="slidenum">
              <a:rPr lang="en-US" smtClean="0"/>
              <a:t>1</a:t>
            </a:fld>
            <a:endParaRPr lang="en-US"/>
          </a:p>
        </p:txBody>
      </p:sp>
    </p:spTree>
    <p:extLst>
      <p:ext uri="{BB962C8B-B14F-4D97-AF65-F5344CB8AC3E}">
        <p14:creationId xmlns:p14="http://schemas.microsoft.com/office/powerpoint/2010/main" val="5783926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10</a:t>
            </a:fld>
            <a:endParaRPr lang="en-US"/>
          </a:p>
        </p:txBody>
      </p:sp>
    </p:spTree>
    <p:extLst>
      <p:ext uri="{BB962C8B-B14F-4D97-AF65-F5344CB8AC3E}">
        <p14:creationId xmlns:p14="http://schemas.microsoft.com/office/powerpoint/2010/main" val="39803045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11</a:t>
            </a:fld>
            <a:endParaRPr lang="en-US"/>
          </a:p>
        </p:txBody>
      </p:sp>
    </p:spTree>
    <p:extLst>
      <p:ext uri="{BB962C8B-B14F-4D97-AF65-F5344CB8AC3E}">
        <p14:creationId xmlns:p14="http://schemas.microsoft.com/office/powerpoint/2010/main" val="16038299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12</a:t>
            </a:fld>
            <a:endParaRPr lang="en-US"/>
          </a:p>
        </p:txBody>
      </p:sp>
    </p:spTree>
    <p:extLst>
      <p:ext uri="{BB962C8B-B14F-4D97-AF65-F5344CB8AC3E}">
        <p14:creationId xmlns:p14="http://schemas.microsoft.com/office/powerpoint/2010/main" val="2176623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13</a:t>
            </a:fld>
            <a:endParaRPr lang="en-US"/>
          </a:p>
        </p:txBody>
      </p:sp>
    </p:spTree>
    <p:extLst>
      <p:ext uri="{BB962C8B-B14F-4D97-AF65-F5344CB8AC3E}">
        <p14:creationId xmlns:p14="http://schemas.microsoft.com/office/powerpoint/2010/main" val="36716144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14</a:t>
            </a:fld>
            <a:endParaRPr lang="en-US"/>
          </a:p>
        </p:txBody>
      </p:sp>
    </p:spTree>
    <p:extLst>
      <p:ext uri="{BB962C8B-B14F-4D97-AF65-F5344CB8AC3E}">
        <p14:creationId xmlns:p14="http://schemas.microsoft.com/office/powerpoint/2010/main" val="9820505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15</a:t>
            </a:fld>
            <a:endParaRPr lang="en-US"/>
          </a:p>
        </p:txBody>
      </p:sp>
    </p:spTree>
    <p:extLst>
      <p:ext uri="{BB962C8B-B14F-4D97-AF65-F5344CB8AC3E}">
        <p14:creationId xmlns:p14="http://schemas.microsoft.com/office/powerpoint/2010/main" val="12094267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Customize with your image, name, email and Twitter handle (optional) </a:t>
            </a:r>
          </a:p>
        </p:txBody>
      </p:sp>
      <p:sp>
        <p:nvSpPr>
          <p:cNvPr id="4" name="Slide Number Placeholder 3"/>
          <p:cNvSpPr>
            <a:spLocks noGrp="1"/>
          </p:cNvSpPr>
          <p:nvPr>
            <p:ph type="sldNum" sz="quarter" idx="5"/>
          </p:nvPr>
        </p:nvSpPr>
        <p:spPr/>
        <p:txBody>
          <a:bodyPr/>
          <a:lstStyle/>
          <a:p>
            <a:fld id="{1D9CAC09-A6FE-464A-AF73-C121D12CF5F7}" type="slidenum">
              <a:rPr lang="en-US" smtClean="0"/>
              <a:t>16</a:t>
            </a:fld>
            <a:endParaRPr lang="en-US"/>
          </a:p>
        </p:txBody>
      </p:sp>
    </p:spTree>
    <p:extLst>
      <p:ext uri="{BB962C8B-B14F-4D97-AF65-F5344CB8AC3E}">
        <p14:creationId xmlns:p14="http://schemas.microsoft.com/office/powerpoint/2010/main" val="254885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2</a:t>
            </a:fld>
            <a:endParaRPr lang="en-US"/>
          </a:p>
        </p:txBody>
      </p:sp>
    </p:spTree>
    <p:extLst>
      <p:ext uri="{BB962C8B-B14F-4D97-AF65-F5344CB8AC3E}">
        <p14:creationId xmlns:p14="http://schemas.microsoft.com/office/powerpoint/2010/main" val="2807668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3</a:t>
            </a:fld>
            <a:endParaRPr lang="en-US"/>
          </a:p>
        </p:txBody>
      </p:sp>
    </p:spTree>
    <p:extLst>
      <p:ext uri="{BB962C8B-B14F-4D97-AF65-F5344CB8AC3E}">
        <p14:creationId xmlns:p14="http://schemas.microsoft.com/office/powerpoint/2010/main" val="37229586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4</a:t>
            </a:fld>
            <a:endParaRPr lang="en-US"/>
          </a:p>
        </p:txBody>
      </p:sp>
    </p:spTree>
    <p:extLst>
      <p:ext uri="{BB962C8B-B14F-4D97-AF65-F5344CB8AC3E}">
        <p14:creationId xmlns:p14="http://schemas.microsoft.com/office/powerpoint/2010/main" val="4372838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5</a:t>
            </a:fld>
            <a:endParaRPr lang="en-US"/>
          </a:p>
        </p:txBody>
      </p:sp>
    </p:spTree>
    <p:extLst>
      <p:ext uri="{BB962C8B-B14F-4D97-AF65-F5344CB8AC3E}">
        <p14:creationId xmlns:p14="http://schemas.microsoft.com/office/powerpoint/2010/main" val="3115215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6</a:t>
            </a:fld>
            <a:endParaRPr lang="en-US"/>
          </a:p>
        </p:txBody>
      </p:sp>
    </p:spTree>
    <p:extLst>
      <p:ext uri="{BB962C8B-B14F-4D97-AF65-F5344CB8AC3E}">
        <p14:creationId xmlns:p14="http://schemas.microsoft.com/office/powerpoint/2010/main" val="845324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7</a:t>
            </a:fld>
            <a:endParaRPr lang="en-US"/>
          </a:p>
        </p:txBody>
      </p:sp>
    </p:spTree>
    <p:extLst>
      <p:ext uri="{BB962C8B-B14F-4D97-AF65-F5344CB8AC3E}">
        <p14:creationId xmlns:p14="http://schemas.microsoft.com/office/powerpoint/2010/main" val="1059030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8</a:t>
            </a:fld>
            <a:endParaRPr lang="en-US"/>
          </a:p>
        </p:txBody>
      </p:sp>
    </p:spTree>
    <p:extLst>
      <p:ext uri="{BB962C8B-B14F-4D97-AF65-F5344CB8AC3E}">
        <p14:creationId xmlns:p14="http://schemas.microsoft.com/office/powerpoint/2010/main" val="10352079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9CAC09-A6FE-464A-AF73-C121D12CF5F7}" type="slidenum">
              <a:rPr lang="en-US" smtClean="0"/>
              <a:t>9</a:t>
            </a:fld>
            <a:endParaRPr lang="en-US"/>
          </a:p>
        </p:txBody>
      </p:sp>
    </p:spTree>
    <p:extLst>
      <p:ext uri="{BB962C8B-B14F-4D97-AF65-F5344CB8AC3E}">
        <p14:creationId xmlns:p14="http://schemas.microsoft.com/office/powerpoint/2010/main" val="1677766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08B87-67E2-C54D-B8F8-738DC77B57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263B7E4-F6AD-A346-B806-EF0F682506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79DCBE1-0A46-8A4C-A48E-E9883B6696E8}"/>
              </a:ext>
            </a:extLst>
          </p:cNvPr>
          <p:cNvSpPr>
            <a:spLocks noGrp="1"/>
          </p:cNvSpPr>
          <p:nvPr>
            <p:ph type="dt" sz="half" idx="10"/>
          </p:nvPr>
        </p:nvSpPr>
        <p:spPr/>
        <p:txBody>
          <a:bodyPr/>
          <a:lstStyle/>
          <a:p>
            <a:fld id="{CBE1E3B8-750C-AD47-8014-25168EBDE2BC}" type="datetimeFigureOut">
              <a:rPr lang="en-US" smtClean="0"/>
              <a:t>2/24/24</a:t>
            </a:fld>
            <a:endParaRPr lang="en-US"/>
          </a:p>
        </p:txBody>
      </p:sp>
      <p:sp>
        <p:nvSpPr>
          <p:cNvPr id="5" name="Footer Placeholder 4">
            <a:extLst>
              <a:ext uri="{FF2B5EF4-FFF2-40B4-BE49-F238E27FC236}">
                <a16:creationId xmlns:a16="http://schemas.microsoft.com/office/drawing/2014/main" id="{20C00521-FDF9-E14D-8F3D-51E8328DAF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4BBDAD-4DAA-784B-8D4E-308BD6D5F97D}"/>
              </a:ext>
            </a:extLst>
          </p:cNvPr>
          <p:cNvSpPr>
            <a:spLocks noGrp="1"/>
          </p:cNvSpPr>
          <p:nvPr>
            <p:ph type="sldNum" sz="quarter" idx="12"/>
          </p:nvPr>
        </p:nvSpPr>
        <p:spPr/>
        <p:txBody>
          <a:bodyPr/>
          <a:lstStyle/>
          <a:p>
            <a:fld id="{DBB8C04D-3D0E-0840-9355-0BE3A60F1729}" type="slidenum">
              <a:rPr lang="en-US" smtClean="0"/>
              <a:t>‹#›</a:t>
            </a:fld>
            <a:endParaRPr lang="en-US"/>
          </a:p>
        </p:txBody>
      </p:sp>
    </p:spTree>
    <p:extLst>
      <p:ext uri="{BB962C8B-B14F-4D97-AF65-F5344CB8AC3E}">
        <p14:creationId xmlns:p14="http://schemas.microsoft.com/office/powerpoint/2010/main" val="370594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1A221-BC42-2A4A-8039-B643CB2129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52066B-74AD-8B4D-BA64-6630DCE45B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FA438E-16B5-9043-ABA8-F1FF7ACA053C}"/>
              </a:ext>
            </a:extLst>
          </p:cNvPr>
          <p:cNvSpPr>
            <a:spLocks noGrp="1"/>
          </p:cNvSpPr>
          <p:nvPr>
            <p:ph type="dt" sz="half" idx="10"/>
          </p:nvPr>
        </p:nvSpPr>
        <p:spPr/>
        <p:txBody>
          <a:bodyPr/>
          <a:lstStyle/>
          <a:p>
            <a:fld id="{CBE1E3B8-750C-AD47-8014-25168EBDE2BC}" type="datetimeFigureOut">
              <a:rPr lang="en-US" smtClean="0"/>
              <a:t>2/24/24</a:t>
            </a:fld>
            <a:endParaRPr lang="en-US"/>
          </a:p>
        </p:txBody>
      </p:sp>
      <p:sp>
        <p:nvSpPr>
          <p:cNvPr id="5" name="Footer Placeholder 4">
            <a:extLst>
              <a:ext uri="{FF2B5EF4-FFF2-40B4-BE49-F238E27FC236}">
                <a16:creationId xmlns:a16="http://schemas.microsoft.com/office/drawing/2014/main" id="{94B43655-A750-BD47-8BD8-D9B0406FF6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949141-27DD-764D-A744-9DF1A433992A}"/>
              </a:ext>
            </a:extLst>
          </p:cNvPr>
          <p:cNvSpPr>
            <a:spLocks noGrp="1"/>
          </p:cNvSpPr>
          <p:nvPr>
            <p:ph type="sldNum" sz="quarter" idx="12"/>
          </p:nvPr>
        </p:nvSpPr>
        <p:spPr/>
        <p:txBody>
          <a:bodyPr/>
          <a:lstStyle/>
          <a:p>
            <a:fld id="{DBB8C04D-3D0E-0840-9355-0BE3A60F1729}" type="slidenum">
              <a:rPr lang="en-US" smtClean="0"/>
              <a:t>‹#›</a:t>
            </a:fld>
            <a:endParaRPr lang="en-US"/>
          </a:p>
        </p:txBody>
      </p:sp>
    </p:spTree>
    <p:extLst>
      <p:ext uri="{BB962C8B-B14F-4D97-AF65-F5344CB8AC3E}">
        <p14:creationId xmlns:p14="http://schemas.microsoft.com/office/powerpoint/2010/main" val="108109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01E453-731A-1046-B669-FF2D387EB2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5F8CC15-EBEA-C144-9BFC-50FDF848B5B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38451F-298F-3748-BFFD-8AE7C1DFA228}"/>
              </a:ext>
            </a:extLst>
          </p:cNvPr>
          <p:cNvSpPr>
            <a:spLocks noGrp="1"/>
          </p:cNvSpPr>
          <p:nvPr>
            <p:ph type="dt" sz="half" idx="10"/>
          </p:nvPr>
        </p:nvSpPr>
        <p:spPr/>
        <p:txBody>
          <a:bodyPr/>
          <a:lstStyle/>
          <a:p>
            <a:fld id="{CBE1E3B8-750C-AD47-8014-25168EBDE2BC}" type="datetimeFigureOut">
              <a:rPr lang="en-US" smtClean="0"/>
              <a:t>2/24/24</a:t>
            </a:fld>
            <a:endParaRPr lang="en-US"/>
          </a:p>
        </p:txBody>
      </p:sp>
      <p:sp>
        <p:nvSpPr>
          <p:cNvPr id="5" name="Footer Placeholder 4">
            <a:extLst>
              <a:ext uri="{FF2B5EF4-FFF2-40B4-BE49-F238E27FC236}">
                <a16:creationId xmlns:a16="http://schemas.microsoft.com/office/drawing/2014/main" id="{E693BEB4-DE18-B149-BD9B-5DE4AA8A1D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CC0BFB-0DAC-384E-8D38-18144A277C5F}"/>
              </a:ext>
            </a:extLst>
          </p:cNvPr>
          <p:cNvSpPr>
            <a:spLocks noGrp="1"/>
          </p:cNvSpPr>
          <p:nvPr>
            <p:ph type="sldNum" sz="quarter" idx="12"/>
          </p:nvPr>
        </p:nvSpPr>
        <p:spPr/>
        <p:txBody>
          <a:bodyPr/>
          <a:lstStyle/>
          <a:p>
            <a:fld id="{DBB8C04D-3D0E-0840-9355-0BE3A60F1729}" type="slidenum">
              <a:rPr lang="en-US" smtClean="0"/>
              <a:t>‹#›</a:t>
            </a:fld>
            <a:endParaRPr lang="en-US"/>
          </a:p>
        </p:txBody>
      </p:sp>
    </p:spTree>
    <p:extLst>
      <p:ext uri="{BB962C8B-B14F-4D97-AF65-F5344CB8AC3E}">
        <p14:creationId xmlns:p14="http://schemas.microsoft.com/office/powerpoint/2010/main" val="2690768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838FD-0C83-AA46-8C02-F9DEA6E366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9367B3-03E4-3146-9428-2D16C4D43A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F6636D-A099-C94B-87D8-BA332C667A73}"/>
              </a:ext>
            </a:extLst>
          </p:cNvPr>
          <p:cNvSpPr>
            <a:spLocks noGrp="1"/>
          </p:cNvSpPr>
          <p:nvPr>
            <p:ph type="dt" sz="half" idx="10"/>
          </p:nvPr>
        </p:nvSpPr>
        <p:spPr/>
        <p:txBody>
          <a:bodyPr/>
          <a:lstStyle/>
          <a:p>
            <a:fld id="{CBE1E3B8-750C-AD47-8014-25168EBDE2BC}" type="datetimeFigureOut">
              <a:rPr lang="en-US" smtClean="0"/>
              <a:t>2/24/24</a:t>
            </a:fld>
            <a:endParaRPr lang="en-US"/>
          </a:p>
        </p:txBody>
      </p:sp>
      <p:sp>
        <p:nvSpPr>
          <p:cNvPr id="5" name="Footer Placeholder 4">
            <a:extLst>
              <a:ext uri="{FF2B5EF4-FFF2-40B4-BE49-F238E27FC236}">
                <a16:creationId xmlns:a16="http://schemas.microsoft.com/office/drawing/2014/main" id="{1200E681-FD00-6A4B-AB00-E23EB6CCFC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65C2AE-DE5E-484F-B981-38DC4CE17865}"/>
              </a:ext>
            </a:extLst>
          </p:cNvPr>
          <p:cNvSpPr>
            <a:spLocks noGrp="1"/>
          </p:cNvSpPr>
          <p:nvPr>
            <p:ph type="sldNum" sz="quarter" idx="12"/>
          </p:nvPr>
        </p:nvSpPr>
        <p:spPr/>
        <p:txBody>
          <a:bodyPr/>
          <a:lstStyle/>
          <a:p>
            <a:fld id="{DBB8C04D-3D0E-0840-9355-0BE3A60F1729}" type="slidenum">
              <a:rPr lang="en-US" smtClean="0"/>
              <a:t>‹#›</a:t>
            </a:fld>
            <a:endParaRPr lang="en-US"/>
          </a:p>
        </p:txBody>
      </p:sp>
    </p:spTree>
    <p:extLst>
      <p:ext uri="{BB962C8B-B14F-4D97-AF65-F5344CB8AC3E}">
        <p14:creationId xmlns:p14="http://schemas.microsoft.com/office/powerpoint/2010/main" val="3451411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C0C6F-6434-204B-AA36-A164BAE589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96AFCBF-0271-CC45-BF2C-AF0C111E38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1F6FA9-3F81-034A-BEF5-0E043005CEDD}"/>
              </a:ext>
            </a:extLst>
          </p:cNvPr>
          <p:cNvSpPr>
            <a:spLocks noGrp="1"/>
          </p:cNvSpPr>
          <p:nvPr>
            <p:ph type="dt" sz="half" idx="10"/>
          </p:nvPr>
        </p:nvSpPr>
        <p:spPr/>
        <p:txBody>
          <a:bodyPr/>
          <a:lstStyle/>
          <a:p>
            <a:fld id="{CBE1E3B8-750C-AD47-8014-25168EBDE2BC}" type="datetimeFigureOut">
              <a:rPr lang="en-US" smtClean="0"/>
              <a:t>2/24/24</a:t>
            </a:fld>
            <a:endParaRPr lang="en-US"/>
          </a:p>
        </p:txBody>
      </p:sp>
      <p:sp>
        <p:nvSpPr>
          <p:cNvPr id="5" name="Footer Placeholder 4">
            <a:extLst>
              <a:ext uri="{FF2B5EF4-FFF2-40B4-BE49-F238E27FC236}">
                <a16:creationId xmlns:a16="http://schemas.microsoft.com/office/drawing/2014/main" id="{114ACBE1-A941-F14D-9A28-87FAAD2EC6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87BC03-D28B-8548-9D3A-57C559818519}"/>
              </a:ext>
            </a:extLst>
          </p:cNvPr>
          <p:cNvSpPr>
            <a:spLocks noGrp="1"/>
          </p:cNvSpPr>
          <p:nvPr>
            <p:ph type="sldNum" sz="quarter" idx="12"/>
          </p:nvPr>
        </p:nvSpPr>
        <p:spPr/>
        <p:txBody>
          <a:bodyPr/>
          <a:lstStyle/>
          <a:p>
            <a:fld id="{DBB8C04D-3D0E-0840-9355-0BE3A60F1729}" type="slidenum">
              <a:rPr lang="en-US" smtClean="0"/>
              <a:t>‹#›</a:t>
            </a:fld>
            <a:endParaRPr lang="en-US"/>
          </a:p>
        </p:txBody>
      </p:sp>
    </p:spTree>
    <p:extLst>
      <p:ext uri="{BB962C8B-B14F-4D97-AF65-F5344CB8AC3E}">
        <p14:creationId xmlns:p14="http://schemas.microsoft.com/office/powerpoint/2010/main" val="4032522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D6404-3E5B-AD4C-8C57-4A112C9C38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40CA5E-590B-A440-A1D5-C22566480D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1AD054-F739-8844-921A-A66AF7E395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6628797-7CF3-2C4B-96C0-9205C5CDF27D}"/>
              </a:ext>
            </a:extLst>
          </p:cNvPr>
          <p:cNvSpPr>
            <a:spLocks noGrp="1"/>
          </p:cNvSpPr>
          <p:nvPr>
            <p:ph type="dt" sz="half" idx="10"/>
          </p:nvPr>
        </p:nvSpPr>
        <p:spPr/>
        <p:txBody>
          <a:bodyPr/>
          <a:lstStyle/>
          <a:p>
            <a:fld id="{CBE1E3B8-750C-AD47-8014-25168EBDE2BC}" type="datetimeFigureOut">
              <a:rPr lang="en-US" smtClean="0"/>
              <a:t>2/24/24</a:t>
            </a:fld>
            <a:endParaRPr lang="en-US"/>
          </a:p>
        </p:txBody>
      </p:sp>
      <p:sp>
        <p:nvSpPr>
          <p:cNvPr id="6" name="Footer Placeholder 5">
            <a:extLst>
              <a:ext uri="{FF2B5EF4-FFF2-40B4-BE49-F238E27FC236}">
                <a16:creationId xmlns:a16="http://schemas.microsoft.com/office/drawing/2014/main" id="{CEF0E268-4762-0C49-956F-6689E2A67B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674F8B-05DD-5B4E-83BF-F302546CC508}"/>
              </a:ext>
            </a:extLst>
          </p:cNvPr>
          <p:cNvSpPr>
            <a:spLocks noGrp="1"/>
          </p:cNvSpPr>
          <p:nvPr>
            <p:ph type="sldNum" sz="quarter" idx="12"/>
          </p:nvPr>
        </p:nvSpPr>
        <p:spPr/>
        <p:txBody>
          <a:bodyPr/>
          <a:lstStyle/>
          <a:p>
            <a:fld id="{DBB8C04D-3D0E-0840-9355-0BE3A60F1729}" type="slidenum">
              <a:rPr lang="en-US" smtClean="0"/>
              <a:t>‹#›</a:t>
            </a:fld>
            <a:endParaRPr lang="en-US"/>
          </a:p>
        </p:txBody>
      </p:sp>
    </p:spTree>
    <p:extLst>
      <p:ext uri="{BB962C8B-B14F-4D97-AF65-F5344CB8AC3E}">
        <p14:creationId xmlns:p14="http://schemas.microsoft.com/office/powerpoint/2010/main" val="3602013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D08C5-8E6F-9146-9A49-9781F118066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9E103BA-2C61-C44C-9BA5-9CF5E2BF39A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A02C5C-6B17-8049-8F5A-9ED1866583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518599-B49D-FB4C-8D31-23FA4A33C1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30912A-CB2B-3148-9868-3CB949D938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3F9CA1A-2FD9-784F-AA91-338062E63CB7}"/>
              </a:ext>
            </a:extLst>
          </p:cNvPr>
          <p:cNvSpPr>
            <a:spLocks noGrp="1"/>
          </p:cNvSpPr>
          <p:nvPr>
            <p:ph type="dt" sz="half" idx="10"/>
          </p:nvPr>
        </p:nvSpPr>
        <p:spPr/>
        <p:txBody>
          <a:bodyPr/>
          <a:lstStyle/>
          <a:p>
            <a:fld id="{CBE1E3B8-750C-AD47-8014-25168EBDE2BC}" type="datetimeFigureOut">
              <a:rPr lang="en-US" smtClean="0"/>
              <a:t>2/24/24</a:t>
            </a:fld>
            <a:endParaRPr lang="en-US"/>
          </a:p>
        </p:txBody>
      </p:sp>
      <p:sp>
        <p:nvSpPr>
          <p:cNvPr id="8" name="Footer Placeholder 7">
            <a:extLst>
              <a:ext uri="{FF2B5EF4-FFF2-40B4-BE49-F238E27FC236}">
                <a16:creationId xmlns:a16="http://schemas.microsoft.com/office/drawing/2014/main" id="{E669E8FA-8EA5-3A49-8112-AAC5B52166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E5E9779-3E02-C04F-8E08-821BB3848C90}"/>
              </a:ext>
            </a:extLst>
          </p:cNvPr>
          <p:cNvSpPr>
            <a:spLocks noGrp="1"/>
          </p:cNvSpPr>
          <p:nvPr>
            <p:ph type="sldNum" sz="quarter" idx="12"/>
          </p:nvPr>
        </p:nvSpPr>
        <p:spPr/>
        <p:txBody>
          <a:bodyPr/>
          <a:lstStyle/>
          <a:p>
            <a:fld id="{DBB8C04D-3D0E-0840-9355-0BE3A60F1729}" type="slidenum">
              <a:rPr lang="en-US" smtClean="0"/>
              <a:t>‹#›</a:t>
            </a:fld>
            <a:endParaRPr lang="en-US"/>
          </a:p>
        </p:txBody>
      </p:sp>
    </p:spTree>
    <p:extLst>
      <p:ext uri="{BB962C8B-B14F-4D97-AF65-F5344CB8AC3E}">
        <p14:creationId xmlns:p14="http://schemas.microsoft.com/office/powerpoint/2010/main" val="2338171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297F0-9F98-D344-A59F-F5AB5F685E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FE03AD3-868A-F24C-901D-D7089A4BF19A}"/>
              </a:ext>
            </a:extLst>
          </p:cNvPr>
          <p:cNvSpPr>
            <a:spLocks noGrp="1"/>
          </p:cNvSpPr>
          <p:nvPr>
            <p:ph type="dt" sz="half" idx="10"/>
          </p:nvPr>
        </p:nvSpPr>
        <p:spPr/>
        <p:txBody>
          <a:bodyPr/>
          <a:lstStyle/>
          <a:p>
            <a:fld id="{CBE1E3B8-750C-AD47-8014-25168EBDE2BC}" type="datetimeFigureOut">
              <a:rPr lang="en-US" smtClean="0"/>
              <a:t>2/24/24</a:t>
            </a:fld>
            <a:endParaRPr lang="en-US"/>
          </a:p>
        </p:txBody>
      </p:sp>
      <p:sp>
        <p:nvSpPr>
          <p:cNvPr id="4" name="Footer Placeholder 3">
            <a:extLst>
              <a:ext uri="{FF2B5EF4-FFF2-40B4-BE49-F238E27FC236}">
                <a16:creationId xmlns:a16="http://schemas.microsoft.com/office/drawing/2014/main" id="{0FE3B4A9-4F96-B340-978E-6E5B083C3B1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072D97C-6016-8B43-8A13-D3F908E147F1}"/>
              </a:ext>
            </a:extLst>
          </p:cNvPr>
          <p:cNvSpPr>
            <a:spLocks noGrp="1"/>
          </p:cNvSpPr>
          <p:nvPr>
            <p:ph type="sldNum" sz="quarter" idx="12"/>
          </p:nvPr>
        </p:nvSpPr>
        <p:spPr/>
        <p:txBody>
          <a:bodyPr/>
          <a:lstStyle/>
          <a:p>
            <a:fld id="{DBB8C04D-3D0E-0840-9355-0BE3A60F1729}" type="slidenum">
              <a:rPr lang="en-US" smtClean="0"/>
              <a:t>‹#›</a:t>
            </a:fld>
            <a:endParaRPr lang="en-US"/>
          </a:p>
        </p:txBody>
      </p:sp>
    </p:spTree>
    <p:extLst>
      <p:ext uri="{BB962C8B-B14F-4D97-AF65-F5344CB8AC3E}">
        <p14:creationId xmlns:p14="http://schemas.microsoft.com/office/powerpoint/2010/main" val="2890497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A69706-9D32-0643-89C7-8C8FA7AB703C}"/>
              </a:ext>
            </a:extLst>
          </p:cNvPr>
          <p:cNvSpPr>
            <a:spLocks noGrp="1"/>
          </p:cNvSpPr>
          <p:nvPr>
            <p:ph type="dt" sz="half" idx="10"/>
          </p:nvPr>
        </p:nvSpPr>
        <p:spPr/>
        <p:txBody>
          <a:bodyPr/>
          <a:lstStyle/>
          <a:p>
            <a:fld id="{CBE1E3B8-750C-AD47-8014-25168EBDE2BC}" type="datetimeFigureOut">
              <a:rPr lang="en-US" smtClean="0"/>
              <a:t>2/24/24</a:t>
            </a:fld>
            <a:endParaRPr lang="en-US"/>
          </a:p>
        </p:txBody>
      </p:sp>
      <p:sp>
        <p:nvSpPr>
          <p:cNvPr id="3" name="Footer Placeholder 2">
            <a:extLst>
              <a:ext uri="{FF2B5EF4-FFF2-40B4-BE49-F238E27FC236}">
                <a16:creationId xmlns:a16="http://schemas.microsoft.com/office/drawing/2014/main" id="{0E928E04-2306-AE48-8A47-769EF13FA43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7ED68C2-7F04-0544-B5EF-0433F043D9A2}"/>
              </a:ext>
            </a:extLst>
          </p:cNvPr>
          <p:cNvSpPr>
            <a:spLocks noGrp="1"/>
          </p:cNvSpPr>
          <p:nvPr>
            <p:ph type="sldNum" sz="quarter" idx="12"/>
          </p:nvPr>
        </p:nvSpPr>
        <p:spPr/>
        <p:txBody>
          <a:bodyPr/>
          <a:lstStyle/>
          <a:p>
            <a:fld id="{DBB8C04D-3D0E-0840-9355-0BE3A60F1729}" type="slidenum">
              <a:rPr lang="en-US" smtClean="0"/>
              <a:t>‹#›</a:t>
            </a:fld>
            <a:endParaRPr lang="en-US"/>
          </a:p>
        </p:txBody>
      </p:sp>
    </p:spTree>
    <p:extLst>
      <p:ext uri="{BB962C8B-B14F-4D97-AF65-F5344CB8AC3E}">
        <p14:creationId xmlns:p14="http://schemas.microsoft.com/office/powerpoint/2010/main" val="1761446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267F3-F9E1-7143-BF58-983DE2D809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F712581-A147-6F49-918B-F012CDFDFA7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AAF8B31-95E9-AC4D-9632-BCE154912F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99E0D0-39FF-0342-AB93-251206EFF500}"/>
              </a:ext>
            </a:extLst>
          </p:cNvPr>
          <p:cNvSpPr>
            <a:spLocks noGrp="1"/>
          </p:cNvSpPr>
          <p:nvPr>
            <p:ph type="dt" sz="half" idx="10"/>
          </p:nvPr>
        </p:nvSpPr>
        <p:spPr/>
        <p:txBody>
          <a:bodyPr/>
          <a:lstStyle/>
          <a:p>
            <a:fld id="{CBE1E3B8-750C-AD47-8014-25168EBDE2BC}" type="datetimeFigureOut">
              <a:rPr lang="en-US" smtClean="0"/>
              <a:t>2/24/24</a:t>
            </a:fld>
            <a:endParaRPr lang="en-US"/>
          </a:p>
        </p:txBody>
      </p:sp>
      <p:sp>
        <p:nvSpPr>
          <p:cNvPr id="6" name="Footer Placeholder 5">
            <a:extLst>
              <a:ext uri="{FF2B5EF4-FFF2-40B4-BE49-F238E27FC236}">
                <a16:creationId xmlns:a16="http://schemas.microsoft.com/office/drawing/2014/main" id="{44233D89-82F8-2F49-862B-9CDAB655ED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0FFBFB-BEFA-524A-8125-419B69E2FEE1}"/>
              </a:ext>
            </a:extLst>
          </p:cNvPr>
          <p:cNvSpPr>
            <a:spLocks noGrp="1"/>
          </p:cNvSpPr>
          <p:nvPr>
            <p:ph type="sldNum" sz="quarter" idx="12"/>
          </p:nvPr>
        </p:nvSpPr>
        <p:spPr/>
        <p:txBody>
          <a:bodyPr/>
          <a:lstStyle/>
          <a:p>
            <a:fld id="{DBB8C04D-3D0E-0840-9355-0BE3A60F1729}" type="slidenum">
              <a:rPr lang="en-US" smtClean="0"/>
              <a:t>‹#›</a:t>
            </a:fld>
            <a:endParaRPr lang="en-US"/>
          </a:p>
        </p:txBody>
      </p:sp>
    </p:spTree>
    <p:extLst>
      <p:ext uri="{BB962C8B-B14F-4D97-AF65-F5344CB8AC3E}">
        <p14:creationId xmlns:p14="http://schemas.microsoft.com/office/powerpoint/2010/main" val="78344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2B6EB-178D-A34B-BA15-7373DC1DB6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AFEC8DA-7FA6-AC47-AF8E-F45146CBFA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F89EF1-7021-7C4D-831C-0B76E197C7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72FBC9-CF50-B148-BE36-9B5354FD9A87}"/>
              </a:ext>
            </a:extLst>
          </p:cNvPr>
          <p:cNvSpPr>
            <a:spLocks noGrp="1"/>
          </p:cNvSpPr>
          <p:nvPr>
            <p:ph type="dt" sz="half" idx="10"/>
          </p:nvPr>
        </p:nvSpPr>
        <p:spPr/>
        <p:txBody>
          <a:bodyPr/>
          <a:lstStyle/>
          <a:p>
            <a:fld id="{CBE1E3B8-750C-AD47-8014-25168EBDE2BC}" type="datetimeFigureOut">
              <a:rPr lang="en-US" smtClean="0"/>
              <a:t>2/24/24</a:t>
            </a:fld>
            <a:endParaRPr lang="en-US"/>
          </a:p>
        </p:txBody>
      </p:sp>
      <p:sp>
        <p:nvSpPr>
          <p:cNvPr id="6" name="Footer Placeholder 5">
            <a:extLst>
              <a:ext uri="{FF2B5EF4-FFF2-40B4-BE49-F238E27FC236}">
                <a16:creationId xmlns:a16="http://schemas.microsoft.com/office/drawing/2014/main" id="{1991E94D-AB4B-E544-84F1-1178C6BC31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E0409A-AFE8-8D4E-B656-6DE46EA6DC37}"/>
              </a:ext>
            </a:extLst>
          </p:cNvPr>
          <p:cNvSpPr>
            <a:spLocks noGrp="1"/>
          </p:cNvSpPr>
          <p:nvPr>
            <p:ph type="sldNum" sz="quarter" idx="12"/>
          </p:nvPr>
        </p:nvSpPr>
        <p:spPr/>
        <p:txBody>
          <a:bodyPr/>
          <a:lstStyle/>
          <a:p>
            <a:fld id="{DBB8C04D-3D0E-0840-9355-0BE3A60F1729}" type="slidenum">
              <a:rPr lang="en-US" smtClean="0"/>
              <a:t>‹#›</a:t>
            </a:fld>
            <a:endParaRPr lang="en-US"/>
          </a:p>
        </p:txBody>
      </p:sp>
    </p:spTree>
    <p:extLst>
      <p:ext uri="{BB962C8B-B14F-4D97-AF65-F5344CB8AC3E}">
        <p14:creationId xmlns:p14="http://schemas.microsoft.com/office/powerpoint/2010/main" val="1824494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0DF4C2-0ADC-1A49-8AD2-D2B7A57851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014171-F4BD-A441-8899-F5FE980A1E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719EC2-8512-E245-B493-B05F52AA84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E1E3B8-750C-AD47-8014-25168EBDE2BC}" type="datetimeFigureOut">
              <a:rPr lang="en-US" smtClean="0"/>
              <a:t>2/24/24</a:t>
            </a:fld>
            <a:endParaRPr lang="en-US"/>
          </a:p>
        </p:txBody>
      </p:sp>
      <p:sp>
        <p:nvSpPr>
          <p:cNvPr id="5" name="Footer Placeholder 4">
            <a:extLst>
              <a:ext uri="{FF2B5EF4-FFF2-40B4-BE49-F238E27FC236}">
                <a16:creationId xmlns:a16="http://schemas.microsoft.com/office/drawing/2014/main" id="{79F50B86-98E5-8848-AA59-C6F91396EE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699618-A0C1-7243-A90B-D6C8A881C7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B8C04D-3D0E-0840-9355-0BE3A60F1729}" type="slidenum">
              <a:rPr lang="en-US" smtClean="0"/>
              <a:t>‹#›</a:t>
            </a:fld>
            <a:endParaRPr lang="en-US"/>
          </a:p>
        </p:txBody>
      </p:sp>
    </p:spTree>
    <p:extLst>
      <p:ext uri="{BB962C8B-B14F-4D97-AF65-F5344CB8AC3E}">
        <p14:creationId xmlns:p14="http://schemas.microsoft.com/office/powerpoint/2010/main" val="31586415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sv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5" name="Triangle 4">
            <a:extLst>
              <a:ext uri="{FF2B5EF4-FFF2-40B4-BE49-F238E27FC236}">
                <a16:creationId xmlns:a16="http://schemas.microsoft.com/office/drawing/2014/main" id="{AFAFE883-15EF-C842-89AA-CF7EF3985F47}"/>
              </a:ext>
            </a:extLst>
          </p:cNvPr>
          <p:cNvSpPr/>
          <p:nvPr/>
        </p:nvSpPr>
        <p:spPr>
          <a:xfrm rot="5400000">
            <a:off x="-698326" y="698326"/>
            <a:ext cx="6858000" cy="546134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8D1C240B-EC19-9F43-8C52-6B9155F807C9}"/>
              </a:ext>
            </a:extLst>
          </p:cNvPr>
          <p:cNvPicPr>
            <a:picLocks noChangeAspect="1"/>
          </p:cNvPicPr>
          <p:nvPr/>
        </p:nvPicPr>
        <p:blipFill>
          <a:blip r:embed="rId3"/>
          <a:stretch>
            <a:fillRect/>
          </a:stretch>
        </p:blipFill>
        <p:spPr>
          <a:xfrm>
            <a:off x="1058883" y="2968932"/>
            <a:ext cx="2370595" cy="920136"/>
          </a:xfrm>
          <a:prstGeom prst="rect">
            <a:avLst/>
          </a:prstGeom>
        </p:spPr>
      </p:pic>
      <p:pic>
        <p:nvPicPr>
          <p:cNvPr id="3" name="Picture 2">
            <a:extLst>
              <a:ext uri="{FF2B5EF4-FFF2-40B4-BE49-F238E27FC236}">
                <a16:creationId xmlns:a16="http://schemas.microsoft.com/office/drawing/2014/main" id="{296293E4-7FD8-EF44-A976-37E8535B48F9}"/>
              </a:ext>
            </a:extLst>
          </p:cNvPr>
          <p:cNvPicPr>
            <a:picLocks noChangeAspect="1"/>
          </p:cNvPicPr>
          <p:nvPr/>
        </p:nvPicPr>
        <p:blipFill>
          <a:blip r:embed="rId4"/>
          <a:srcRect/>
          <a:stretch/>
        </p:blipFill>
        <p:spPr>
          <a:xfrm>
            <a:off x="5828305" y="4694869"/>
            <a:ext cx="1470495" cy="1470495"/>
          </a:xfrm>
          <a:prstGeom prst="rect">
            <a:avLst/>
          </a:prstGeom>
          <a:blipFill>
            <a:blip r:embed="rId5"/>
            <a:stretch>
              <a:fillRect/>
            </a:stretch>
          </a:blipFill>
        </p:spPr>
      </p:pic>
      <p:sp>
        <p:nvSpPr>
          <p:cNvPr id="8" name="TextBox 7">
            <a:extLst>
              <a:ext uri="{FF2B5EF4-FFF2-40B4-BE49-F238E27FC236}">
                <a16:creationId xmlns:a16="http://schemas.microsoft.com/office/drawing/2014/main" id="{8EE1A7B1-F89C-3544-AD8E-644A9F9427AE}"/>
              </a:ext>
            </a:extLst>
          </p:cNvPr>
          <p:cNvSpPr txBox="1"/>
          <p:nvPr/>
        </p:nvSpPr>
        <p:spPr>
          <a:xfrm>
            <a:off x="7526624" y="4694869"/>
            <a:ext cx="4115877" cy="1154162"/>
          </a:xfrm>
          <a:prstGeom prst="rect">
            <a:avLst/>
          </a:prstGeom>
          <a:noFill/>
        </p:spPr>
        <p:txBody>
          <a:bodyPr wrap="square" rtlCol="0">
            <a:spAutoFit/>
          </a:bodyPr>
          <a:lstStyle/>
          <a:p>
            <a:r>
              <a:rPr lang="en-US" sz="2500" b="1" dirty="0">
                <a:solidFill>
                  <a:schemeClr val="bg1"/>
                </a:solidFill>
                <a:latin typeface="Proxima Nova" panose="02000506030000020004" pitchFamily="2" charset="0"/>
              </a:rPr>
              <a:t>Dr Gabriela </a:t>
            </a:r>
            <a:r>
              <a:rPr lang="en-US" sz="2500" b="1" dirty="0" err="1">
                <a:solidFill>
                  <a:schemeClr val="bg1"/>
                </a:solidFill>
                <a:latin typeface="Proxima Nova" panose="02000506030000020004" pitchFamily="2" charset="0"/>
              </a:rPr>
              <a:t>Zanfir</a:t>
            </a:r>
            <a:r>
              <a:rPr lang="en-US" sz="2500" b="1" dirty="0">
                <a:solidFill>
                  <a:schemeClr val="bg1"/>
                </a:solidFill>
                <a:latin typeface="Proxima Nova" panose="02000506030000020004" pitchFamily="2" charset="0"/>
              </a:rPr>
              <a:t>-Fortuna</a:t>
            </a:r>
          </a:p>
          <a:p>
            <a:r>
              <a:rPr lang="en-US" sz="2200" dirty="0">
                <a:solidFill>
                  <a:schemeClr val="bg1"/>
                </a:solidFill>
                <a:latin typeface="Proxima Nova" panose="02000506030000020004" pitchFamily="2" charset="0"/>
              </a:rPr>
              <a:t>VP Global Privacy</a:t>
            </a:r>
          </a:p>
          <a:p>
            <a:r>
              <a:rPr lang="en-US" sz="2200" dirty="0">
                <a:solidFill>
                  <a:schemeClr val="bg1"/>
                </a:solidFill>
                <a:latin typeface="Proxima Nova" panose="02000506030000020004" pitchFamily="2" charset="0"/>
              </a:rPr>
              <a:t>Future of Privacy Forum</a:t>
            </a:r>
          </a:p>
        </p:txBody>
      </p:sp>
      <p:sp>
        <p:nvSpPr>
          <p:cNvPr id="6" name="TextBox 5">
            <a:extLst>
              <a:ext uri="{FF2B5EF4-FFF2-40B4-BE49-F238E27FC236}">
                <a16:creationId xmlns:a16="http://schemas.microsoft.com/office/drawing/2014/main" id="{E31EF1E2-915C-5CFA-2DEB-AE0502F9CEE4}"/>
              </a:ext>
            </a:extLst>
          </p:cNvPr>
          <p:cNvSpPr txBox="1"/>
          <p:nvPr/>
        </p:nvSpPr>
        <p:spPr>
          <a:xfrm>
            <a:off x="5061397" y="916636"/>
            <a:ext cx="7006107" cy="1723549"/>
          </a:xfrm>
          <a:prstGeom prst="rect">
            <a:avLst/>
          </a:prstGeom>
          <a:noFill/>
        </p:spPr>
        <p:txBody>
          <a:bodyPr wrap="square" rtlCol="0">
            <a:spAutoFit/>
          </a:bodyPr>
          <a:lstStyle/>
          <a:p>
            <a:pPr algn="l" rtl="0">
              <a:spcBef>
                <a:spcPts val="0"/>
              </a:spcBef>
              <a:spcAft>
                <a:spcPts val="0"/>
              </a:spcAft>
            </a:pPr>
            <a:r>
              <a:rPr lang="en-US" sz="4000" b="1" i="0" u="none" strike="noStrike" dirty="0">
                <a:solidFill>
                  <a:schemeClr val="bg1"/>
                </a:solidFill>
                <a:effectLst/>
                <a:latin typeface="Proxima Nova" panose="02000506030000020004" pitchFamily="2" charset="0"/>
              </a:rPr>
              <a:t>Unregulated? Think Again</a:t>
            </a:r>
            <a:br>
              <a:rPr lang="en-US" sz="2200" dirty="0">
                <a:solidFill>
                  <a:schemeClr val="bg1"/>
                </a:solidFill>
                <a:latin typeface="Proxima Nova" panose="02000506030000020004" pitchFamily="2" charset="0"/>
              </a:rPr>
            </a:br>
            <a:r>
              <a:rPr lang="en-US" sz="2200" b="0" u="none" strike="noStrike" dirty="0">
                <a:solidFill>
                  <a:schemeClr val="bg1"/>
                </a:solidFill>
                <a:effectLst/>
                <a:latin typeface="Proxima Nova" panose="02000506030000020004" pitchFamily="2" charset="0"/>
              </a:rPr>
              <a:t>Unpacking all the meaningful ways in which “data privacy” law regulates Generative AI</a:t>
            </a:r>
            <a:br>
              <a:rPr lang="en-US" sz="2200" dirty="0">
                <a:solidFill>
                  <a:schemeClr val="bg1"/>
                </a:solidFill>
                <a:latin typeface="Proxima Nova" panose="02000506030000020004" pitchFamily="2" charset="0"/>
              </a:rPr>
            </a:br>
            <a:endParaRPr lang="en-US" sz="2200" dirty="0">
              <a:solidFill>
                <a:schemeClr val="bg1"/>
              </a:solidFill>
              <a:latin typeface="Proxima Nova" panose="02000506030000020004" pitchFamily="2" charset="0"/>
            </a:endParaRPr>
          </a:p>
        </p:txBody>
      </p:sp>
      <p:sp>
        <p:nvSpPr>
          <p:cNvPr id="10" name="TextBox 9">
            <a:extLst>
              <a:ext uri="{FF2B5EF4-FFF2-40B4-BE49-F238E27FC236}">
                <a16:creationId xmlns:a16="http://schemas.microsoft.com/office/drawing/2014/main" id="{42E696EB-52E1-A592-BC9E-69E3949EBE01}"/>
              </a:ext>
            </a:extLst>
          </p:cNvPr>
          <p:cNvSpPr txBox="1"/>
          <p:nvPr/>
        </p:nvSpPr>
        <p:spPr>
          <a:xfrm>
            <a:off x="7526624" y="2833546"/>
            <a:ext cx="2644560" cy="1446550"/>
          </a:xfrm>
          <a:prstGeom prst="rect">
            <a:avLst/>
          </a:prstGeom>
          <a:noFill/>
        </p:spPr>
        <p:txBody>
          <a:bodyPr wrap="square" rtlCol="0">
            <a:spAutoFit/>
          </a:bodyPr>
          <a:lstStyle/>
          <a:p>
            <a:r>
              <a:rPr lang="en-US" sz="2200" dirty="0">
                <a:solidFill>
                  <a:schemeClr val="bg1"/>
                </a:solidFill>
                <a:latin typeface="Proxima Nova" panose="02000506030000020004" pitchFamily="2" charset="0"/>
              </a:rPr>
              <a:t>PPAI Workshop</a:t>
            </a:r>
          </a:p>
          <a:p>
            <a:r>
              <a:rPr lang="en-US" sz="2200" dirty="0">
                <a:solidFill>
                  <a:schemeClr val="bg1"/>
                </a:solidFill>
                <a:latin typeface="Proxima Nova" panose="02000506030000020004" pitchFamily="2" charset="0"/>
              </a:rPr>
              <a:t>AAAI Conference</a:t>
            </a:r>
          </a:p>
          <a:p>
            <a:r>
              <a:rPr lang="en-US" sz="2200" dirty="0">
                <a:solidFill>
                  <a:schemeClr val="bg1"/>
                </a:solidFill>
                <a:latin typeface="Proxima Nova" panose="02000506030000020004" pitchFamily="2" charset="0"/>
              </a:rPr>
              <a:t>Vancouver</a:t>
            </a:r>
          </a:p>
          <a:p>
            <a:r>
              <a:rPr lang="en-US" sz="2200" dirty="0">
                <a:solidFill>
                  <a:schemeClr val="bg1"/>
                </a:solidFill>
                <a:latin typeface="Proxima Nova" panose="02000506030000020004" pitchFamily="2" charset="0"/>
              </a:rPr>
              <a:t>February 26, 2024</a:t>
            </a:r>
          </a:p>
        </p:txBody>
      </p:sp>
    </p:spTree>
    <p:extLst>
      <p:ext uri="{BB962C8B-B14F-4D97-AF65-F5344CB8AC3E}">
        <p14:creationId xmlns:p14="http://schemas.microsoft.com/office/powerpoint/2010/main" val="1749200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2" name="TextBox 1">
            <a:extLst>
              <a:ext uri="{FF2B5EF4-FFF2-40B4-BE49-F238E27FC236}">
                <a16:creationId xmlns:a16="http://schemas.microsoft.com/office/drawing/2014/main" id="{AB4C7561-58ED-8286-1DF3-626C35A7023F}"/>
              </a:ext>
            </a:extLst>
          </p:cNvPr>
          <p:cNvSpPr txBox="1"/>
          <p:nvPr/>
        </p:nvSpPr>
        <p:spPr>
          <a:xfrm>
            <a:off x="673424" y="618128"/>
            <a:ext cx="9355910" cy="646331"/>
          </a:xfrm>
          <a:prstGeom prst="rect">
            <a:avLst/>
          </a:prstGeom>
          <a:noFill/>
        </p:spPr>
        <p:txBody>
          <a:bodyPr wrap="square" rtlCol="0">
            <a:spAutoFit/>
          </a:bodyPr>
          <a:lstStyle/>
          <a:p>
            <a:r>
              <a:rPr lang="en-US" sz="3600" b="1" dirty="0">
                <a:solidFill>
                  <a:schemeClr val="accent3">
                    <a:lumMod val="75000"/>
                  </a:schemeClr>
                </a:solidFill>
                <a:latin typeface="Proxima Nova" panose="02000506030000020004" pitchFamily="2" charset="0"/>
              </a:rPr>
              <a:t>3. The Global enforcement development</a:t>
            </a:r>
            <a:endParaRPr lang="en-US" sz="3600" b="1" i="1" dirty="0">
              <a:solidFill>
                <a:schemeClr val="accent3">
                  <a:lumMod val="75000"/>
                </a:schemeClr>
              </a:solidFill>
              <a:latin typeface="Proxima Nova" panose="02000506030000020004" pitchFamily="2" charset="0"/>
            </a:endParaRPr>
          </a:p>
        </p:txBody>
      </p:sp>
      <p:graphicFrame>
        <p:nvGraphicFramePr>
          <p:cNvPr id="3" name="Table 2">
            <a:extLst>
              <a:ext uri="{FF2B5EF4-FFF2-40B4-BE49-F238E27FC236}">
                <a16:creationId xmlns:a16="http://schemas.microsoft.com/office/drawing/2014/main" id="{E9DA0540-EC48-7A85-3AC8-4B8CF12566FC}"/>
              </a:ext>
            </a:extLst>
          </p:cNvPr>
          <p:cNvGraphicFramePr>
            <a:graphicFrameLocks noGrp="1"/>
          </p:cNvGraphicFramePr>
          <p:nvPr>
            <p:extLst>
              <p:ext uri="{D42A27DB-BD31-4B8C-83A1-F6EECF244321}">
                <p14:modId xmlns:p14="http://schemas.microsoft.com/office/powerpoint/2010/main" val="916034959"/>
              </p:ext>
            </p:extLst>
          </p:nvPr>
        </p:nvGraphicFramePr>
        <p:xfrm>
          <a:off x="809096" y="1595551"/>
          <a:ext cx="9612161" cy="4287520"/>
        </p:xfrm>
        <a:graphic>
          <a:graphicData uri="http://schemas.openxmlformats.org/drawingml/2006/table">
            <a:tbl>
              <a:tblPr firstRow="1" firstCol="1" bandRow="1">
                <a:tableStyleId>{5C22544A-7EE6-4342-B048-85BDC9FD1C3A}</a:tableStyleId>
              </a:tblPr>
              <a:tblGrid>
                <a:gridCol w="5940047">
                  <a:extLst>
                    <a:ext uri="{9D8B030D-6E8A-4147-A177-3AD203B41FA5}">
                      <a16:colId xmlns:a16="http://schemas.microsoft.com/office/drawing/2014/main" val="303692536"/>
                    </a:ext>
                  </a:extLst>
                </a:gridCol>
                <a:gridCol w="3672114">
                  <a:extLst>
                    <a:ext uri="{9D8B030D-6E8A-4147-A177-3AD203B41FA5}">
                      <a16:colId xmlns:a16="http://schemas.microsoft.com/office/drawing/2014/main" val="98753893"/>
                    </a:ext>
                  </a:extLst>
                </a:gridCol>
              </a:tblGrid>
              <a:tr h="0">
                <a:tc>
                  <a:txBody>
                    <a:bodyPr/>
                    <a:lstStyle/>
                    <a:p>
                      <a:pPr marL="0" marR="0">
                        <a:spcBef>
                          <a:spcPts val="0"/>
                        </a:spcBef>
                        <a:spcAft>
                          <a:spcPts val="0"/>
                        </a:spcAft>
                      </a:pPr>
                      <a:r>
                        <a:rPr lang="en-US" sz="1800" kern="0" dirty="0" err="1">
                          <a:solidFill>
                            <a:schemeClr val="accent3">
                              <a:lumMod val="75000"/>
                            </a:schemeClr>
                          </a:solidFill>
                          <a:effectLst/>
                          <a:latin typeface="Proxima Nova" panose="02000506030000020004" pitchFamily="2" charset="0"/>
                        </a:rPr>
                        <a:t>Garante</a:t>
                      </a:r>
                      <a:r>
                        <a:rPr lang="en-US" sz="1800" kern="0" dirty="0">
                          <a:solidFill>
                            <a:schemeClr val="accent3">
                              <a:lumMod val="75000"/>
                            </a:schemeClr>
                          </a:solidFill>
                          <a:effectLst/>
                          <a:latin typeface="Proxima Nova" panose="02000506030000020004" pitchFamily="2" charset="0"/>
                        </a:rPr>
                        <a:t> (Data Protection Authority) - Italy</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tc>
                  <a:txBody>
                    <a:bodyPr/>
                    <a:lstStyle/>
                    <a:p>
                      <a:pPr marL="0" marR="0">
                        <a:spcBef>
                          <a:spcPts val="0"/>
                        </a:spcBef>
                        <a:spcAft>
                          <a:spcPts val="0"/>
                        </a:spcAft>
                      </a:pPr>
                      <a:r>
                        <a:rPr lang="en-US" sz="1800" b="0" kern="0" dirty="0">
                          <a:solidFill>
                            <a:schemeClr val="accent3">
                              <a:lumMod val="75000"/>
                            </a:schemeClr>
                          </a:solidFill>
                          <a:effectLst/>
                          <a:latin typeface="Proxima Nova" panose="02000506030000020004" pitchFamily="2" charset="0"/>
                        </a:rPr>
                        <a:t>30 March 2023</a:t>
                      </a:r>
                      <a:endParaRPr lang="en-US" sz="1800" b="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extLst>
                  <a:ext uri="{0D108BD9-81ED-4DB2-BD59-A6C34878D82A}">
                    <a16:rowId xmlns:a16="http://schemas.microsoft.com/office/drawing/2014/main" val="1155264654"/>
                  </a:ext>
                </a:extLst>
              </a:tr>
              <a:tr h="0">
                <a:tc>
                  <a:txBody>
                    <a:bodyPr/>
                    <a:lstStyle/>
                    <a:p>
                      <a:pPr marL="0" marR="0">
                        <a:spcBef>
                          <a:spcPts val="0"/>
                        </a:spcBef>
                        <a:spcAft>
                          <a:spcPts val="0"/>
                        </a:spcAft>
                      </a:pPr>
                      <a:r>
                        <a:rPr lang="en-US" sz="1800" kern="0" dirty="0">
                          <a:solidFill>
                            <a:schemeClr val="accent3">
                              <a:lumMod val="75000"/>
                            </a:schemeClr>
                          </a:solidFill>
                          <a:effectLst/>
                          <a:latin typeface="Proxima Nova" panose="02000506030000020004" pitchFamily="2" charset="0"/>
                        </a:rPr>
                        <a:t>European Data Protection Board - EU</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tc>
                  <a:txBody>
                    <a:bodyPr/>
                    <a:lstStyle/>
                    <a:p>
                      <a:pPr marL="0" marR="0">
                        <a:spcBef>
                          <a:spcPts val="0"/>
                        </a:spcBef>
                        <a:spcAft>
                          <a:spcPts val="0"/>
                        </a:spcAft>
                      </a:pPr>
                      <a:r>
                        <a:rPr lang="en-US" sz="1800" kern="0">
                          <a:solidFill>
                            <a:schemeClr val="accent3">
                              <a:lumMod val="75000"/>
                            </a:schemeClr>
                          </a:solidFill>
                          <a:effectLst/>
                          <a:latin typeface="Proxima Nova" panose="02000506030000020004" pitchFamily="2" charset="0"/>
                        </a:rPr>
                        <a:t>13 April 2023</a:t>
                      </a:r>
                      <a:endParaRPr lang="en-US" sz="1800" kern="10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extLst>
                  <a:ext uri="{0D108BD9-81ED-4DB2-BD59-A6C34878D82A}">
                    <a16:rowId xmlns:a16="http://schemas.microsoft.com/office/drawing/2014/main" val="2469027854"/>
                  </a:ext>
                </a:extLst>
              </a:tr>
              <a:tr h="0">
                <a:tc>
                  <a:txBody>
                    <a:bodyPr/>
                    <a:lstStyle/>
                    <a:p>
                      <a:pPr marL="0" marR="0">
                        <a:spcBef>
                          <a:spcPts val="0"/>
                        </a:spcBef>
                        <a:spcAft>
                          <a:spcPts val="0"/>
                        </a:spcAft>
                      </a:pPr>
                      <a:r>
                        <a:rPr lang="en-US" sz="1800" kern="0" dirty="0">
                          <a:solidFill>
                            <a:schemeClr val="accent3">
                              <a:lumMod val="75000"/>
                            </a:schemeClr>
                          </a:solidFill>
                          <a:effectLst/>
                          <a:latin typeface="Proxima Nova" panose="02000506030000020004" pitchFamily="2" charset="0"/>
                        </a:rPr>
                        <a:t>Federal Office of the Privacy Commissioner - Canada</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tc>
                  <a:txBody>
                    <a:bodyPr/>
                    <a:lstStyle/>
                    <a:p>
                      <a:pPr marL="0" marR="0">
                        <a:spcBef>
                          <a:spcPts val="0"/>
                        </a:spcBef>
                        <a:spcAft>
                          <a:spcPts val="0"/>
                        </a:spcAft>
                      </a:pPr>
                      <a:r>
                        <a:rPr lang="en-US" sz="1800" kern="0">
                          <a:solidFill>
                            <a:schemeClr val="accent3">
                              <a:lumMod val="75000"/>
                            </a:schemeClr>
                          </a:solidFill>
                          <a:effectLst/>
                          <a:latin typeface="Proxima Nova" panose="02000506030000020004" pitchFamily="2" charset="0"/>
                        </a:rPr>
                        <a:t>4 April 2023</a:t>
                      </a:r>
                      <a:endParaRPr lang="en-US" sz="1800" kern="10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extLst>
                  <a:ext uri="{0D108BD9-81ED-4DB2-BD59-A6C34878D82A}">
                    <a16:rowId xmlns:a16="http://schemas.microsoft.com/office/drawing/2014/main" val="1233254542"/>
                  </a:ext>
                </a:extLst>
              </a:tr>
              <a:tr h="0">
                <a:tc>
                  <a:txBody>
                    <a:bodyPr/>
                    <a:lstStyle/>
                    <a:p>
                      <a:pPr marL="0" marR="0">
                        <a:spcBef>
                          <a:spcPts val="0"/>
                        </a:spcBef>
                        <a:spcAft>
                          <a:spcPts val="0"/>
                        </a:spcAft>
                      </a:pPr>
                      <a:r>
                        <a:rPr lang="en-US" sz="1800" kern="0" dirty="0" err="1">
                          <a:solidFill>
                            <a:schemeClr val="accent3">
                              <a:lumMod val="75000"/>
                            </a:schemeClr>
                          </a:solidFill>
                          <a:effectLst/>
                          <a:latin typeface="Proxima Nova" panose="02000506030000020004" pitchFamily="2" charset="0"/>
                        </a:rPr>
                        <a:t>Ibero</a:t>
                      </a:r>
                      <a:r>
                        <a:rPr lang="en-US" sz="1800" kern="0" dirty="0">
                          <a:solidFill>
                            <a:schemeClr val="accent3">
                              <a:lumMod val="75000"/>
                            </a:schemeClr>
                          </a:solidFill>
                          <a:effectLst/>
                          <a:latin typeface="Proxima Nova" panose="02000506030000020004" pitchFamily="2" charset="0"/>
                        </a:rPr>
                        <a:t>-American Network of DPAs</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tc>
                  <a:txBody>
                    <a:bodyPr/>
                    <a:lstStyle/>
                    <a:p>
                      <a:pPr marL="0" marR="0">
                        <a:spcBef>
                          <a:spcPts val="0"/>
                        </a:spcBef>
                        <a:spcAft>
                          <a:spcPts val="0"/>
                        </a:spcAft>
                      </a:pPr>
                      <a:r>
                        <a:rPr lang="en-US" sz="1800" kern="0">
                          <a:solidFill>
                            <a:schemeClr val="accent3">
                              <a:lumMod val="75000"/>
                            </a:schemeClr>
                          </a:solidFill>
                          <a:effectLst/>
                          <a:latin typeface="Proxima Nova" panose="02000506030000020004" pitchFamily="2" charset="0"/>
                        </a:rPr>
                        <a:t>8 May 2023</a:t>
                      </a:r>
                      <a:endParaRPr lang="en-US" sz="1800" kern="10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extLst>
                  <a:ext uri="{0D108BD9-81ED-4DB2-BD59-A6C34878D82A}">
                    <a16:rowId xmlns:a16="http://schemas.microsoft.com/office/drawing/2014/main" val="1931684722"/>
                  </a:ext>
                </a:extLst>
              </a:tr>
              <a:tr h="0">
                <a:tc>
                  <a:txBody>
                    <a:bodyPr/>
                    <a:lstStyle/>
                    <a:p>
                      <a:pPr marL="0" marR="0">
                        <a:spcBef>
                          <a:spcPts val="0"/>
                        </a:spcBef>
                        <a:spcAft>
                          <a:spcPts val="0"/>
                        </a:spcAft>
                      </a:pPr>
                      <a:r>
                        <a:rPr lang="en-US" sz="1800" kern="0" dirty="0">
                          <a:solidFill>
                            <a:schemeClr val="accent3">
                              <a:lumMod val="75000"/>
                            </a:schemeClr>
                          </a:solidFill>
                          <a:effectLst/>
                          <a:latin typeface="Proxima Nova" panose="02000506030000020004" pitchFamily="2" charset="0"/>
                        </a:rPr>
                        <a:t>Personal Information Protection Commission - Japan</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tc>
                  <a:txBody>
                    <a:bodyPr/>
                    <a:lstStyle/>
                    <a:p>
                      <a:pPr marL="0" marR="0">
                        <a:spcBef>
                          <a:spcPts val="0"/>
                        </a:spcBef>
                        <a:spcAft>
                          <a:spcPts val="0"/>
                        </a:spcAft>
                      </a:pPr>
                      <a:r>
                        <a:rPr lang="en-US" sz="1800" kern="0">
                          <a:solidFill>
                            <a:schemeClr val="accent3">
                              <a:lumMod val="75000"/>
                            </a:schemeClr>
                          </a:solidFill>
                          <a:effectLst/>
                          <a:latin typeface="Proxima Nova" panose="02000506030000020004" pitchFamily="2" charset="0"/>
                        </a:rPr>
                        <a:t>1 June 2023</a:t>
                      </a:r>
                      <a:endParaRPr lang="en-US" sz="1800" kern="10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extLst>
                  <a:ext uri="{0D108BD9-81ED-4DB2-BD59-A6C34878D82A}">
                    <a16:rowId xmlns:a16="http://schemas.microsoft.com/office/drawing/2014/main" val="930551178"/>
                  </a:ext>
                </a:extLst>
              </a:tr>
              <a:tr h="0">
                <a:tc>
                  <a:txBody>
                    <a:bodyPr/>
                    <a:lstStyle/>
                    <a:p>
                      <a:pPr marL="0" marR="0">
                        <a:spcBef>
                          <a:spcPts val="0"/>
                        </a:spcBef>
                        <a:spcAft>
                          <a:spcPts val="0"/>
                        </a:spcAft>
                      </a:pPr>
                      <a:r>
                        <a:rPr lang="en-US" sz="1800" kern="0" dirty="0">
                          <a:solidFill>
                            <a:schemeClr val="accent3">
                              <a:lumMod val="75000"/>
                            </a:schemeClr>
                          </a:solidFill>
                          <a:effectLst/>
                          <a:latin typeface="Proxima Nova" panose="02000506030000020004" pitchFamily="2" charset="0"/>
                        </a:rPr>
                        <a:t>AP (Data Protection Authority) - Netherlands</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tc>
                  <a:txBody>
                    <a:bodyPr/>
                    <a:lstStyle/>
                    <a:p>
                      <a:pPr marL="0" marR="0">
                        <a:spcBef>
                          <a:spcPts val="0"/>
                        </a:spcBef>
                        <a:spcAft>
                          <a:spcPts val="0"/>
                        </a:spcAft>
                      </a:pPr>
                      <a:r>
                        <a:rPr lang="en-US" sz="1800" kern="0" dirty="0">
                          <a:solidFill>
                            <a:schemeClr val="accent3">
                              <a:lumMod val="75000"/>
                            </a:schemeClr>
                          </a:solidFill>
                          <a:effectLst/>
                          <a:latin typeface="Proxima Nova" panose="02000506030000020004" pitchFamily="2" charset="0"/>
                        </a:rPr>
                        <a:t>7 June 2023</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extLst>
                  <a:ext uri="{0D108BD9-81ED-4DB2-BD59-A6C34878D82A}">
                    <a16:rowId xmlns:a16="http://schemas.microsoft.com/office/drawing/2014/main" val="4073150722"/>
                  </a:ext>
                </a:extLst>
              </a:tr>
              <a:tr h="0">
                <a:tc>
                  <a:txBody>
                    <a:bodyPr/>
                    <a:lstStyle/>
                    <a:p>
                      <a:pPr marL="0" marR="0">
                        <a:spcBef>
                          <a:spcPts val="0"/>
                        </a:spcBef>
                        <a:spcAft>
                          <a:spcPts val="0"/>
                        </a:spcAft>
                      </a:pPr>
                      <a:r>
                        <a:rPr lang="en-US" sz="1800" kern="0" dirty="0">
                          <a:solidFill>
                            <a:schemeClr val="accent3">
                              <a:lumMod val="75000"/>
                            </a:schemeClr>
                          </a:solidFill>
                          <a:effectLst/>
                          <a:latin typeface="Proxima Nova" panose="02000506030000020004" pitchFamily="2" charset="0"/>
                        </a:rPr>
                        <a:t>ANPD - Brazil </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tc>
                  <a:txBody>
                    <a:bodyPr/>
                    <a:lstStyle/>
                    <a:p>
                      <a:pPr marL="0" marR="0">
                        <a:spcBef>
                          <a:spcPts val="0"/>
                        </a:spcBef>
                        <a:spcAft>
                          <a:spcPts val="0"/>
                        </a:spcAft>
                      </a:pPr>
                      <a:r>
                        <a:rPr lang="en-US" sz="1800" kern="0" dirty="0">
                          <a:solidFill>
                            <a:schemeClr val="accent3">
                              <a:lumMod val="75000"/>
                            </a:schemeClr>
                          </a:solidFill>
                          <a:effectLst/>
                          <a:latin typeface="Proxima Nova" panose="02000506030000020004" pitchFamily="2" charset="0"/>
                        </a:rPr>
                        <a:t>27 July 2023</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extLst>
                  <a:ext uri="{0D108BD9-81ED-4DB2-BD59-A6C34878D82A}">
                    <a16:rowId xmlns:a16="http://schemas.microsoft.com/office/drawing/2014/main" val="2176045419"/>
                  </a:ext>
                </a:extLst>
              </a:tr>
              <a:tr h="0">
                <a:tc>
                  <a:txBody>
                    <a:bodyPr/>
                    <a:lstStyle/>
                    <a:p>
                      <a:pPr marL="0" marR="0">
                        <a:spcBef>
                          <a:spcPts val="0"/>
                        </a:spcBef>
                        <a:spcAft>
                          <a:spcPts val="0"/>
                        </a:spcAft>
                      </a:pPr>
                      <a:r>
                        <a:rPr lang="en-US" sz="1800" kern="0" dirty="0">
                          <a:solidFill>
                            <a:schemeClr val="accent3">
                              <a:lumMod val="75000"/>
                            </a:schemeClr>
                          </a:solidFill>
                          <a:effectLst/>
                          <a:latin typeface="Proxima Nova" panose="02000506030000020004" pitchFamily="2" charset="0"/>
                        </a:rPr>
                        <a:t>FTC - US</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tc>
                  <a:txBody>
                    <a:bodyPr/>
                    <a:lstStyle/>
                    <a:p>
                      <a:pPr marL="0" marR="0">
                        <a:spcBef>
                          <a:spcPts val="0"/>
                        </a:spcBef>
                        <a:spcAft>
                          <a:spcPts val="0"/>
                        </a:spcAft>
                      </a:pPr>
                      <a:r>
                        <a:rPr lang="en-US" sz="1800" kern="0">
                          <a:solidFill>
                            <a:schemeClr val="accent3">
                              <a:lumMod val="75000"/>
                            </a:schemeClr>
                          </a:solidFill>
                          <a:effectLst/>
                          <a:latin typeface="Proxima Nova" panose="02000506030000020004" pitchFamily="2" charset="0"/>
                        </a:rPr>
                        <a:t>July 2023</a:t>
                      </a:r>
                      <a:endParaRPr lang="en-US" sz="1800" kern="10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extLst>
                  <a:ext uri="{0D108BD9-81ED-4DB2-BD59-A6C34878D82A}">
                    <a16:rowId xmlns:a16="http://schemas.microsoft.com/office/drawing/2014/main" val="461721738"/>
                  </a:ext>
                </a:extLst>
              </a:tr>
              <a:tr h="0">
                <a:tc>
                  <a:txBody>
                    <a:bodyPr/>
                    <a:lstStyle/>
                    <a:p>
                      <a:pPr marL="0" marR="0">
                        <a:spcBef>
                          <a:spcPts val="0"/>
                        </a:spcBef>
                        <a:spcAft>
                          <a:spcPts val="0"/>
                        </a:spcAft>
                      </a:pPr>
                      <a:r>
                        <a:rPr lang="en-US" sz="1800" kern="100" dirty="0">
                          <a:solidFill>
                            <a:schemeClr val="accent3">
                              <a:lumMod val="75000"/>
                            </a:schemeClr>
                          </a:solidFill>
                          <a:effectLst/>
                          <a:latin typeface="Proxima Nova" panose="02000506030000020004" pitchFamily="2" charset="0"/>
                        </a:rPr>
                        <a:t>Personal Information Protection Commission - South Korea</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tc>
                  <a:txBody>
                    <a:bodyPr/>
                    <a:lstStyle/>
                    <a:p>
                      <a:pPr marL="0" marR="0">
                        <a:spcBef>
                          <a:spcPts val="0"/>
                        </a:spcBef>
                        <a:spcAft>
                          <a:spcPts val="0"/>
                        </a:spcAft>
                      </a:pPr>
                      <a:r>
                        <a:rPr lang="en-US" sz="1800" kern="0" dirty="0">
                          <a:solidFill>
                            <a:schemeClr val="accent3">
                              <a:lumMod val="75000"/>
                            </a:schemeClr>
                          </a:solidFill>
                          <a:effectLst/>
                          <a:latin typeface="Proxima Nova" panose="02000506030000020004" pitchFamily="2" charset="0"/>
                        </a:rPr>
                        <a:t>27 July 2023</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extLst>
                  <a:ext uri="{0D108BD9-81ED-4DB2-BD59-A6C34878D82A}">
                    <a16:rowId xmlns:a16="http://schemas.microsoft.com/office/drawing/2014/main" val="3066355695"/>
                  </a:ext>
                </a:extLst>
              </a:tr>
              <a:tr h="0">
                <a:tc>
                  <a:txBody>
                    <a:bodyPr/>
                    <a:lstStyle/>
                    <a:p>
                      <a:pPr marL="0" marR="0">
                        <a:spcBef>
                          <a:spcPts val="0"/>
                        </a:spcBef>
                        <a:spcAft>
                          <a:spcPts val="0"/>
                        </a:spcAft>
                      </a:pPr>
                      <a:r>
                        <a:rPr lang="en-US" sz="1800" kern="100" dirty="0">
                          <a:solidFill>
                            <a:schemeClr val="accent3">
                              <a:lumMod val="75000"/>
                            </a:schemeClr>
                          </a:solidFill>
                          <a:effectLst/>
                          <a:latin typeface="Proxima Nova" panose="02000506030000020004" pitchFamily="2" charset="0"/>
                        </a:rPr>
                        <a:t>GIODO (Data Protection Authority) - Poland</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tc>
                  <a:txBody>
                    <a:bodyPr/>
                    <a:lstStyle/>
                    <a:p>
                      <a:pPr marL="0" marR="0">
                        <a:spcBef>
                          <a:spcPts val="0"/>
                        </a:spcBef>
                        <a:spcAft>
                          <a:spcPts val="0"/>
                        </a:spcAft>
                      </a:pPr>
                      <a:r>
                        <a:rPr lang="en-US" sz="1800" kern="0" dirty="0">
                          <a:solidFill>
                            <a:schemeClr val="accent3">
                              <a:lumMod val="75000"/>
                            </a:schemeClr>
                          </a:solidFill>
                          <a:effectLst/>
                          <a:latin typeface="Proxima Nova" panose="02000506030000020004" pitchFamily="2" charset="0"/>
                        </a:rPr>
                        <a:t>August 2023</a:t>
                      </a:r>
                      <a:endParaRPr lang="en-US" sz="1800" kern="100"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endParaRPr>
                    </a:p>
                  </a:txBody>
                  <a:tcPr marL="63500" marR="63500" marT="63500" marB="63500">
                    <a:solidFill>
                      <a:schemeClr val="accent3">
                        <a:lumMod val="20000"/>
                        <a:lumOff val="80000"/>
                      </a:schemeClr>
                    </a:solidFill>
                  </a:tcPr>
                </a:tc>
                <a:extLst>
                  <a:ext uri="{0D108BD9-81ED-4DB2-BD59-A6C34878D82A}">
                    <a16:rowId xmlns:a16="http://schemas.microsoft.com/office/drawing/2014/main" val="2741011108"/>
                  </a:ext>
                </a:extLst>
              </a:tr>
            </a:tbl>
          </a:graphicData>
        </a:graphic>
      </p:graphicFrame>
    </p:spTree>
    <p:extLst>
      <p:ext uri="{BB962C8B-B14F-4D97-AF65-F5344CB8AC3E}">
        <p14:creationId xmlns:p14="http://schemas.microsoft.com/office/powerpoint/2010/main" val="95196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2" name="TextBox 1">
            <a:extLst>
              <a:ext uri="{FF2B5EF4-FFF2-40B4-BE49-F238E27FC236}">
                <a16:creationId xmlns:a16="http://schemas.microsoft.com/office/drawing/2014/main" id="{E8F5ACE8-7509-9E08-4BFC-68C5026423A7}"/>
              </a:ext>
            </a:extLst>
          </p:cNvPr>
          <p:cNvSpPr txBox="1"/>
          <p:nvPr/>
        </p:nvSpPr>
        <p:spPr>
          <a:xfrm>
            <a:off x="673424" y="618128"/>
            <a:ext cx="9355910" cy="1200329"/>
          </a:xfrm>
          <a:prstGeom prst="rect">
            <a:avLst/>
          </a:prstGeom>
          <a:noFill/>
        </p:spPr>
        <p:txBody>
          <a:bodyPr wrap="square" rtlCol="0">
            <a:spAutoFit/>
          </a:bodyPr>
          <a:lstStyle/>
          <a:p>
            <a:r>
              <a:rPr lang="en-US" sz="3600" b="1" dirty="0">
                <a:solidFill>
                  <a:schemeClr val="accent3">
                    <a:lumMod val="75000"/>
                  </a:schemeClr>
                </a:solidFill>
                <a:latin typeface="Proxima Nova" panose="02000506030000020004" pitchFamily="2" charset="0"/>
              </a:rPr>
              <a:t>Issues highlighted by </a:t>
            </a:r>
            <a:r>
              <a:rPr lang="en-US" sz="3600" b="1" dirty="0" err="1">
                <a:solidFill>
                  <a:schemeClr val="accent3">
                    <a:lumMod val="75000"/>
                  </a:schemeClr>
                </a:solidFill>
                <a:latin typeface="Proxima Nova" panose="02000506030000020004" pitchFamily="2" charset="0"/>
              </a:rPr>
              <a:t>Garante’s</a:t>
            </a:r>
            <a:r>
              <a:rPr lang="en-US" sz="3600" b="1" dirty="0">
                <a:solidFill>
                  <a:schemeClr val="accent3">
                    <a:lumMod val="75000"/>
                  </a:schemeClr>
                </a:solidFill>
                <a:latin typeface="Proxima Nova" panose="02000506030000020004" pitchFamily="2" charset="0"/>
              </a:rPr>
              <a:t> initial ban decision</a:t>
            </a:r>
            <a:endParaRPr lang="en-US" sz="3600" b="1" i="1" dirty="0">
              <a:solidFill>
                <a:schemeClr val="accent3">
                  <a:lumMod val="75000"/>
                </a:schemeClr>
              </a:solidFill>
              <a:latin typeface="Proxima Nova" panose="02000506030000020004" pitchFamily="2" charset="0"/>
            </a:endParaRPr>
          </a:p>
        </p:txBody>
      </p:sp>
      <p:sp>
        <p:nvSpPr>
          <p:cNvPr id="3" name="TextBox 2">
            <a:extLst>
              <a:ext uri="{FF2B5EF4-FFF2-40B4-BE49-F238E27FC236}">
                <a16:creationId xmlns:a16="http://schemas.microsoft.com/office/drawing/2014/main" id="{69136763-867C-45DD-45AD-B281C75E65C6}"/>
              </a:ext>
            </a:extLst>
          </p:cNvPr>
          <p:cNvSpPr txBox="1"/>
          <p:nvPr/>
        </p:nvSpPr>
        <p:spPr>
          <a:xfrm>
            <a:off x="673424" y="1959276"/>
            <a:ext cx="9573662" cy="2800767"/>
          </a:xfrm>
          <a:prstGeom prst="rect">
            <a:avLst/>
          </a:prstGeom>
          <a:noFill/>
        </p:spPr>
        <p:txBody>
          <a:bodyPr wrap="square" rtlCol="0">
            <a:spAutoFit/>
          </a:bodyPr>
          <a:lstStyle/>
          <a:p>
            <a:pPr marL="342900" indent="-342900" algn="l" rtl="0" fontAlgn="base">
              <a:spcBef>
                <a:spcPts val="0"/>
              </a:spcBef>
              <a:spcAft>
                <a:spcPts val="0"/>
              </a:spcAft>
              <a:buFont typeface="Wingdings" pitchFamily="2" charset="2"/>
              <a:buChar char="Ø"/>
            </a:pPr>
            <a:r>
              <a:rPr lang="en-US" sz="2200" b="0" i="0" u="none" strike="noStrike" dirty="0">
                <a:solidFill>
                  <a:srgbClr val="000000"/>
                </a:solidFill>
                <a:effectLst/>
                <a:latin typeface="Proxima Nova" panose="02000506030000020004" pitchFamily="2" charset="0"/>
              </a:rPr>
              <a:t>Lack of notice to users whose data have been collected and processed through the </a:t>
            </a:r>
            <a:r>
              <a:rPr lang="en-US" sz="2200" b="0" i="0" u="none" strike="noStrike" dirty="0" err="1">
                <a:solidFill>
                  <a:srgbClr val="000000"/>
                </a:solidFill>
                <a:effectLst/>
                <a:latin typeface="Proxima Nova" panose="02000506030000020004" pitchFamily="2" charset="0"/>
              </a:rPr>
              <a:t>ChatGPT</a:t>
            </a:r>
            <a:r>
              <a:rPr lang="en-US" sz="2200" b="0" i="0" u="none" strike="noStrike" dirty="0">
                <a:solidFill>
                  <a:srgbClr val="000000"/>
                </a:solidFill>
                <a:effectLst/>
                <a:latin typeface="Proxima Nova" panose="02000506030000020004" pitchFamily="2" charset="0"/>
              </a:rPr>
              <a:t> service</a:t>
            </a:r>
          </a:p>
          <a:p>
            <a:pPr marL="342900" indent="-342900" algn="l" rtl="0" fontAlgn="base">
              <a:spcBef>
                <a:spcPts val="0"/>
              </a:spcBef>
              <a:spcAft>
                <a:spcPts val="0"/>
              </a:spcAft>
              <a:buFont typeface="Wingdings" pitchFamily="2" charset="2"/>
              <a:buChar char="Ø"/>
            </a:pPr>
            <a:r>
              <a:rPr lang="en-US" sz="2200" b="0" i="0" u="none" strike="noStrike" dirty="0">
                <a:solidFill>
                  <a:srgbClr val="000000"/>
                </a:solidFill>
                <a:effectLst/>
                <a:latin typeface="Proxima Nova" panose="02000506030000020004" pitchFamily="2" charset="0"/>
              </a:rPr>
              <a:t>Lack of legal basis in relation to the collection of personal data and their processing for the purpose of training the algorithms </a:t>
            </a:r>
          </a:p>
          <a:p>
            <a:pPr marL="342900" indent="-342900" algn="l" rtl="0" fontAlgn="base">
              <a:spcBef>
                <a:spcPts val="0"/>
              </a:spcBef>
              <a:spcAft>
                <a:spcPts val="0"/>
              </a:spcAft>
              <a:buFont typeface="Wingdings" pitchFamily="2" charset="2"/>
              <a:buChar char="Ø"/>
            </a:pPr>
            <a:r>
              <a:rPr lang="en-US" sz="2200" b="0" i="0" u="none" strike="noStrike" dirty="0">
                <a:solidFill>
                  <a:srgbClr val="000000"/>
                </a:solidFill>
                <a:effectLst/>
                <a:latin typeface="Proxima Nova" panose="02000506030000020004" pitchFamily="2" charset="0"/>
              </a:rPr>
              <a:t>Processing inaccurate personal data as output when users use </a:t>
            </a:r>
            <a:r>
              <a:rPr lang="en-US" sz="2200" b="0" i="0" u="none" strike="noStrike" dirty="0" err="1">
                <a:solidFill>
                  <a:srgbClr val="000000"/>
                </a:solidFill>
                <a:effectLst/>
                <a:latin typeface="Proxima Nova" panose="02000506030000020004" pitchFamily="2" charset="0"/>
              </a:rPr>
              <a:t>ChatGPT</a:t>
            </a:r>
            <a:endParaRPr lang="en-US" sz="2200" b="0" i="0" u="none" strike="noStrike" dirty="0">
              <a:solidFill>
                <a:srgbClr val="000000"/>
              </a:solidFill>
              <a:effectLst/>
              <a:latin typeface="Proxima Nova" panose="02000506030000020004" pitchFamily="2" charset="0"/>
            </a:endParaRPr>
          </a:p>
          <a:p>
            <a:pPr marL="342900" indent="-342900" algn="l" rtl="0" fontAlgn="base">
              <a:spcBef>
                <a:spcPts val="0"/>
              </a:spcBef>
              <a:spcAft>
                <a:spcPts val="0"/>
              </a:spcAft>
              <a:buFont typeface="Wingdings" pitchFamily="2" charset="2"/>
              <a:buChar char="Ø"/>
            </a:pPr>
            <a:r>
              <a:rPr lang="en-US" sz="2200" b="0" i="0" u="none" strike="noStrike" dirty="0">
                <a:solidFill>
                  <a:srgbClr val="000000"/>
                </a:solidFill>
                <a:effectLst/>
                <a:latin typeface="Proxima Nova" panose="02000506030000020004" pitchFamily="2" charset="0"/>
              </a:rPr>
              <a:t>Absence of age verification for users</a:t>
            </a:r>
          </a:p>
          <a:p>
            <a:pPr marL="342900" indent="-342900" algn="l" rtl="0" fontAlgn="base">
              <a:spcBef>
                <a:spcPts val="0"/>
              </a:spcBef>
              <a:spcAft>
                <a:spcPts val="0"/>
              </a:spcAft>
              <a:buFont typeface="Wingdings" pitchFamily="2" charset="2"/>
              <a:buChar char="Ø"/>
            </a:pPr>
            <a:r>
              <a:rPr lang="en-US" sz="2200" b="0" i="0" u="none" strike="noStrike" dirty="0">
                <a:solidFill>
                  <a:srgbClr val="000000"/>
                </a:solidFill>
                <a:effectLst/>
                <a:latin typeface="Proxima Nova" panose="02000506030000020004" pitchFamily="2" charset="0"/>
              </a:rPr>
              <a:t>Potential violation of Article 25, Data Protection by Design and by Default</a:t>
            </a:r>
          </a:p>
          <a:p>
            <a:endParaRPr lang="en-US" sz="2200" dirty="0">
              <a:latin typeface="Proxima Nova" panose="02000506030000020004" pitchFamily="2" charset="0"/>
            </a:endParaRPr>
          </a:p>
        </p:txBody>
      </p:sp>
      <p:pic>
        <p:nvPicPr>
          <p:cNvPr id="5" name="Picture 4" descr="A blue and yellow logo&#10;&#10;Description automatically generated">
            <a:extLst>
              <a:ext uri="{FF2B5EF4-FFF2-40B4-BE49-F238E27FC236}">
                <a16:creationId xmlns:a16="http://schemas.microsoft.com/office/drawing/2014/main" id="{CA51A0CD-3E95-4006-C9EF-BD13F21BC0CA}"/>
              </a:ext>
            </a:extLst>
          </p:cNvPr>
          <p:cNvPicPr>
            <a:picLocks noChangeAspect="1"/>
          </p:cNvPicPr>
          <p:nvPr/>
        </p:nvPicPr>
        <p:blipFill>
          <a:blip r:embed="rId4"/>
          <a:stretch>
            <a:fillRect/>
          </a:stretch>
        </p:blipFill>
        <p:spPr>
          <a:xfrm>
            <a:off x="678396" y="4760043"/>
            <a:ext cx="7772400" cy="1088458"/>
          </a:xfrm>
          <a:prstGeom prst="rect">
            <a:avLst/>
          </a:prstGeom>
        </p:spPr>
      </p:pic>
      <p:sp>
        <p:nvSpPr>
          <p:cNvPr id="6" name="TextBox 5">
            <a:extLst>
              <a:ext uri="{FF2B5EF4-FFF2-40B4-BE49-F238E27FC236}">
                <a16:creationId xmlns:a16="http://schemas.microsoft.com/office/drawing/2014/main" id="{CC1C0A09-EC3E-25A5-51B8-6D856808618A}"/>
              </a:ext>
            </a:extLst>
          </p:cNvPr>
          <p:cNvSpPr txBox="1"/>
          <p:nvPr/>
        </p:nvSpPr>
        <p:spPr>
          <a:xfrm>
            <a:off x="9231086" y="4934857"/>
            <a:ext cx="2387192" cy="646331"/>
          </a:xfrm>
          <a:prstGeom prst="rect">
            <a:avLst/>
          </a:prstGeom>
          <a:noFill/>
        </p:spPr>
        <p:txBody>
          <a:bodyPr wrap="none" rtlCol="0">
            <a:spAutoFit/>
          </a:bodyPr>
          <a:lstStyle/>
          <a:p>
            <a:r>
              <a:rPr lang="en-US" dirty="0">
                <a:latin typeface="Proxima Nova" panose="02000506030000020004" pitchFamily="2" charset="0"/>
              </a:rPr>
              <a:t>Temporary ban order,</a:t>
            </a:r>
          </a:p>
          <a:p>
            <a:r>
              <a:rPr lang="en-US" dirty="0">
                <a:latin typeface="Proxima Nova" panose="02000506030000020004" pitchFamily="2" charset="0"/>
              </a:rPr>
              <a:t>30 March 2023</a:t>
            </a:r>
          </a:p>
        </p:txBody>
      </p:sp>
    </p:spTree>
    <p:extLst>
      <p:ext uri="{BB962C8B-B14F-4D97-AF65-F5344CB8AC3E}">
        <p14:creationId xmlns:p14="http://schemas.microsoft.com/office/powerpoint/2010/main" val="1740509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4" name="TextBox 3">
            <a:extLst>
              <a:ext uri="{FF2B5EF4-FFF2-40B4-BE49-F238E27FC236}">
                <a16:creationId xmlns:a16="http://schemas.microsoft.com/office/drawing/2014/main" id="{E5619B63-A8B3-DCD3-9B15-9B15A51C71E8}"/>
              </a:ext>
            </a:extLst>
          </p:cNvPr>
          <p:cNvSpPr txBox="1"/>
          <p:nvPr/>
        </p:nvSpPr>
        <p:spPr>
          <a:xfrm>
            <a:off x="674780" y="846366"/>
            <a:ext cx="9355910" cy="1292662"/>
          </a:xfrm>
          <a:prstGeom prst="rect">
            <a:avLst/>
          </a:prstGeom>
          <a:noFill/>
        </p:spPr>
        <p:txBody>
          <a:bodyPr wrap="square" rtlCol="0">
            <a:spAutoFit/>
          </a:bodyPr>
          <a:lstStyle/>
          <a:p>
            <a:r>
              <a:rPr lang="en-US" sz="2600" dirty="0">
                <a:solidFill>
                  <a:schemeClr val="accent3">
                    <a:lumMod val="75000"/>
                  </a:schemeClr>
                </a:solidFill>
                <a:latin typeface="Proxima Nova" panose="02000506030000020004" pitchFamily="2" charset="0"/>
              </a:rPr>
              <a:t>The ban was suspended 3 weeks later, after initial changes were promised, including tools to be made available for people to object to processing, or to ask for correction of data</a:t>
            </a:r>
          </a:p>
        </p:txBody>
      </p:sp>
      <p:sp>
        <p:nvSpPr>
          <p:cNvPr id="7" name="TextBox 6">
            <a:extLst>
              <a:ext uri="{FF2B5EF4-FFF2-40B4-BE49-F238E27FC236}">
                <a16:creationId xmlns:a16="http://schemas.microsoft.com/office/drawing/2014/main" id="{85B30238-F04D-6E77-8E2E-BADE1A5634FA}"/>
              </a:ext>
            </a:extLst>
          </p:cNvPr>
          <p:cNvSpPr txBox="1"/>
          <p:nvPr/>
        </p:nvSpPr>
        <p:spPr>
          <a:xfrm>
            <a:off x="772638" y="2782669"/>
            <a:ext cx="4655705" cy="2492990"/>
          </a:xfrm>
          <a:prstGeom prst="rect">
            <a:avLst/>
          </a:prstGeom>
          <a:noFill/>
        </p:spPr>
        <p:txBody>
          <a:bodyPr wrap="square" rtlCol="0">
            <a:spAutoFit/>
          </a:bodyPr>
          <a:lstStyle/>
          <a:p>
            <a:r>
              <a:rPr lang="en-US" sz="2600" dirty="0">
                <a:solidFill>
                  <a:schemeClr val="accent3">
                    <a:lumMod val="75000"/>
                  </a:schemeClr>
                </a:solidFill>
                <a:latin typeface="Proxima Nova" panose="02000506030000020004" pitchFamily="2" charset="0"/>
              </a:rPr>
              <a:t>The </a:t>
            </a:r>
            <a:r>
              <a:rPr lang="en-US" sz="2600" dirty="0" err="1">
                <a:solidFill>
                  <a:schemeClr val="accent3">
                    <a:lumMod val="75000"/>
                  </a:schemeClr>
                </a:solidFill>
                <a:latin typeface="Proxima Nova" panose="02000506030000020004" pitchFamily="2" charset="0"/>
              </a:rPr>
              <a:t>Garante</a:t>
            </a:r>
            <a:r>
              <a:rPr lang="en-US" sz="2600" dirty="0">
                <a:solidFill>
                  <a:schemeClr val="accent3">
                    <a:lumMod val="75000"/>
                  </a:schemeClr>
                </a:solidFill>
                <a:latin typeface="Proxima Nova" panose="02000506030000020004" pitchFamily="2" charset="0"/>
              </a:rPr>
              <a:t> announced on 29 January, 2024, it concluded its investigation and </a:t>
            </a:r>
            <a:r>
              <a:rPr lang="en-US" sz="2600" b="1" dirty="0">
                <a:solidFill>
                  <a:schemeClr val="accent3">
                    <a:lumMod val="75000"/>
                  </a:schemeClr>
                </a:solidFill>
                <a:latin typeface="Proxima Nova" panose="02000506030000020004" pitchFamily="2" charset="0"/>
              </a:rPr>
              <a:t>found GDPR breaches</a:t>
            </a:r>
            <a:r>
              <a:rPr lang="en-US" sz="2600" dirty="0">
                <a:solidFill>
                  <a:schemeClr val="accent3">
                    <a:lumMod val="75000"/>
                  </a:schemeClr>
                </a:solidFill>
                <a:latin typeface="Proxima Nova" panose="02000506030000020004" pitchFamily="2" charset="0"/>
              </a:rPr>
              <a:t>. It gave </a:t>
            </a:r>
            <a:r>
              <a:rPr lang="en-US" sz="2600" dirty="0" err="1">
                <a:solidFill>
                  <a:schemeClr val="accent3">
                    <a:lumMod val="75000"/>
                  </a:schemeClr>
                </a:solidFill>
                <a:latin typeface="Proxima Nova" panose="02000506030000020004" pitchFamily="2" charset="0"/>
              </a:rPr>
              <a:t>OpenAI</a:t>
            </a:r>
            <a:r>
              <a:rPr lang="en-US" sz="2600" dirty="0">
                <a:solidFill>
                  <a:schemeClr val="accent3">
                    <a:lumMod val="75000"/>
                  </a:schemeClr>
                </a:solidFill>
                <a:latin typeface="Proxima Nova" panose="02000506030000020004" pitchFamily="2" charset="0"/>
              </a:rPr>
              <a:t> 30 days to respond to these findings.</a:t>
            </a:r>
          </a:p>
        </p:txBody>
      </p:sp>
      <p:pic>
        <p:nvPicPr>
          <p:cNvPr id="11" name="Picture 10" descr="A close-up of a document&#10;&#10;Description automatically generated">
            <a:extLst>
              <a:ext uri="{FF2B5EF4-FFF2-40B4-BE49-F238E27FC236}">
                <a16:creationId xmlns:a16="http://schemas.microsoft.com/office/drawing/2014/main" id="{DFBD2167-910E-47A7-6691-34C3D60593FF}"/>
              </a:ext>
            </a:extLst>
          </p:cNvPr>
          <p:cNvPicPr>
            <a:picLocks noChangeAspect="1"/>
          </p:cNvPicPr>
          <p:nvPr/>
        </p:nvPicPr>
        <p:blipFill>
          <a:blip r:embed="rId4"/>
          <a:stretch>
            <a:fillRect/>
          </a:stretch>
        </p:blipFill>
        <p:spPr>
          <a:xfrm>
            <a:off x="5649686" y="2370276"/>
            <a:ext cx="6019553" cy="3474373"/>
          </a:xfrm>
          <a:prstGeom prst="rect">
            <a:avLst/>
          </a:prstGeom>
          <a:ln>
            <a:solidFill>
              <a:schemeClr val="accent1"/>
            </a:solidFill>
          </a:ln>
        </p:spPr>
      </p:pic>
    </p:spTree>
    <p:extLst>
      <p:ext uri="{BB962C8B-B14F-4D97-AF65-F5344CB8AC3E}">
        <p14:creationId xmlns:p14="http://schemas.microsoft.com/office/powerpoint/2010/main" val="3506195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3" name="TextBox 2">
            <a:extLst>
              <a:ext uri="{FF2B5EF4-FFF2-40B4-BE49-F238E27FC236}">
                <a16:creationId xmlns:a16="http://schemas.microsoft.com/office/drawing/2014/main" id="{896CF8AA-5B5D-228A-337B-56D5114C45A4}"/>
              </a:ext>
            </a:extLst>
          </p:cNvPr>
          <p:cNvSpPr txBox="1"/>
          <p:nvPr/>
        </p:nvSpPr>
        <p:spPr>
          <a:xfrm>
            <a:off x="673424" y="618128"/>
            <a:ext cx="9355910" cy="646331"/>
          </a:xfrm>
          <a:prstGeom prst="rect">
            <a:avLst/>
          </a:prstGeom>
          <a:noFill/>
        </p:spPr>
        <p:txBody>
          <a:bodyPr wrap="square" rtlCol="0">
            <a:spAutoFit/>
          </a:bodyPr>
          <a:lstStyle/>
          <a:p>
            <a:r>
              <a:rPr lang="en-US" sz="3600" b="1" dirty="0">
                <a:solidFill>
                  <a:schemeClr val="accent3">
                    <a:lumMod val="75000"/>
                  </a:schemeClr>
                </a:solidFill>
                <a:latin typeface="Proxima Nova" panose="02000506030000020004" pitchFamily="2" charset="0"/>
              </a:rPr>
              <a:t>4. The Outlook from enforcers</a:t>
            </a:r>
            <a:endParaRPr lang="en-US" sz="3600" b="1" i="1" dirty="0">
              <a:solidFill>
                <a:schemeClr val="accent3">
                  <a:lumMod val="75000"/>
                </a:schemeClr>
              </a:solidFill>
              <a:latin typeface="Proxima Nova" panose="02000506030000020004" pitchFamily="2" charset="0"/>
            </a:endParaRPr>
          </a:p>
        </p:txBody>
      </p:sp>
      <p:pic>
        <p:nvPicPr>
          <p:cNvPr id="5" name="Picture 4" descr="A logo of a company&#10;&#10;Description automatically generated">
            <a:extLst>
              <a:ext uri="{FF2B5EF4-FFF2-40B4-BE49-F238E27FC236}">
                <a16:creationId xmlns:a16="http://schemas.microsoft.com/office/drawing/2014/main" id="{849202F4-44D8-CEFA-1570-5CE7DDD804A3}"/>
              </a:ext>
            </a:extLst>
          </p:cNvPr>
          <p:cNvPicPr>
            <a:picLocks noChangeAspect="1"/>
          </p:cNvPicPr>
          <p:nvPr/>
        </p:nvPicPr>
        <p:blipFill>
          <a:blip r:embed="rId4"/>
          <a:stretch>
            <a:fillRect/>
          </a:stretch>
        </p:blipFill>
        <p:spPr>
          <a:xfrm>
            <a:off x="673424" y="1812233"/>
            <a:ext cx="2157186" cy="2157186"/>
          </a:xfrm>
          <a:prstGeom prst="rect">
            <a:avLst/>
          </a:prstGeom>
        </p:spPr>
      </p:pic>
      <p:sp>
        <p:nvSpPr>
          <p:cNvPr id="6" name="TextBox 5">
            <a:extLst>
              <a:ext uri="{FF2B5EF4-FFF2-40B4-BE49-F238E27FC236}">
                <a16:creationId xmlns:a16="http://schemas.microsoft.com/office/drawing/2014/main" id="{DD841AAF-0783-7925-B0C6-94D4398E4DF9}"/>
              </a:ext>
            </a:extLst>
          </p:cNvPr>
          <p:cNvSpPr txBox="1"/>
          <p:nvPr/>
        </p:nvSpPr>
        <p:spPr>
          <a:xfrm>
            <a:off x="2982711" y="1812233"/>
            <a:ext cx="8539517" cy="4555093"/>
          </a:xfrm>
          <a:prstGeom prst="rect">
            <a:avLst/>
          </a:prstGeom>
          <a:noFill/>
        </p:spPr>
        <p:txBody>
          <a:bodyPr wrap="none" rtlCol="0">
            <a:spAutoFit/>
          </a:bodyPr>
          <a:lstStyle/>
          <a:p>
            <a:r>
              <a:rPr lang="en-US" sz="2600" b="1" dirty="0">
                <a:latin typeface="Proxima Nova" panose="02000506030000020004" pitchFamily="2" charset="0"/>
              </a:rPr>
              <a:t>Resolution on Generative Artificial Intelligence Systems</a:t>
            </a:r>
          </a:p>
          <a:p>
            <a:r>
              <a:rPr lang="en-US" sz="2200" dirty="0">
                <a:latin typeface="Proxima Nova" panose="02000506030000020004" pitchFamily="2" charset="0"/>
              </a:rPr>
              <a:t>adopted October 2023</a:t>
            </a:r>
          </a:p>
          <a:p>
            <a:endParaRPr lang="en-US" sz="2200" dirty="0">
              <a:latin typeface="Proxima Nova" panose="02000506030000020004" pitchFamily="2" charset="0"/>
            </a:endParaRPr>
          </a:p>
          <a:p>
            <a:pPr marL="342900" indent="-342900">
              <a:buFont typeface="Wingdings" pitchFamily="2" charset="2"/>
              <a:buChar char="Ø"/>
            </a:pPr>
            <a:r>
              <a:rPr lang="en-US" sz="2200" dirty="0">
                <a:latin typeface="Proxima Nova" panose="02000506030000020004" pitchFamily="2" charset="0"/>
              </a:rPr>
              <a:t>Lawful basis for processing</a:t>
            </a:r>
          </a:p>
          <a:p>
            <a:pPr marL="342900" indent="-342900">
              <a:buFont typeface="Wingdings" pitchFamily="2" charset="2"/>
              <a:buChar char="Ø"/>
            </a:pPr>
            <a:r>
              <a:rPr lang="en-US" sz="2200" dirty="0">
                <a:latin typeface="Proxima Nova" panose="02000506030000020004" pitchFamily="2" charset="0"/>
              </a:rPr>
              <a:t>Purpose specification and use limitation</a:t>
            </a:r>
          </a:p>
          <a:p>
            <a:pPr marL="342900" indent="-342900">
              <a:buFont typeface="Wingdings" pitchFamily="2" charset="2"/>
              <a:buChar char="Ø"/>
            </a:pPr>
            <a:r>
              <a:rPr lang="en-US" sz="2200" dirty="0">
                <a:latin typeface="Proxima Nova" panose="02000506030000020004" pitchFamily="2" charset="0"/>
              </a:rPr>
              <a:t>Data minimization</a:t>
            </a:r>
          </a:p>
          <a:p>
            <a:pPr marL="342900" indent="-342900">
              <a:buFont typeface="Wingdings" pitchFamily="2" charset="2"/>
              <a:buChar char="Ø"/>
            </a:pPr>
            <a:r>
              <a:rPr lang="en-US" sz="2200" dirty="0">
                <a:latin typeface="Proxima Nova" panose="02000506030000020004" pitchFamily="2" charset="0"/>
              </a:rPr>
              <a:t>Accuracy</a:t>
            </a:r>
          </a:p>
          <a:p>
            <a:pPr marL="342900" indent="-342900">
              <a:buFont typeface="Wingdings" pitchFamily="2" charset="2"/>
              <a:buChar char="Ø"/>
            </a:pPr>
            <a:r>
              <a:rPr lang="en-US" sz="2200" dirty="0">
                <a:latin typeface="Proxima Nova" panose="02000506030000020004" pitchFamily="2" charset="0"/>
              </a:rPr>
              <a:t>Transparency</a:t>
            </a:r>
          </a:p>
          <a:p>
            <a:pPr marL="342900" indent="-342900">
              <a:buFont typeface="Wingdings" pitchFamily="2" charset="2"/>
              <a:buChar char="Ø"/>
            </a:pPr>
            <a:r>
              <a:rPr lang="en-US" sz="2200" dirty="0">
                <a:latin typeface="Proxima Nova" panose="02000506030000020004" pitchFamily="2" charset="0"/>
              </a:rPr>
              <a:t>Security</a:t>
            </a:r>
          </a:p>
          <a:p>
            <a:pPr marL="342900" indent="-342900">
              <a:buFont typeface="Wingdings" pitchFamily="2" charset="2"/>
              <a:buChar char="Ø"/>
            </a:pPr>
            <a:r>
              <a:rPr lang="en-US" sz="2200" dirty="0">
                <a:latin typeface="Proxima Nova" panose="02000506030000020004" pitchFamily="2" charset="0"/>
              </a:rPr>
              <a:t>Data Protection by Design and by Default</a:t>
            </a:r>
          </a:p>
          <a:p>
            <a:pPr marL="342900" indent="-342900">
              <a:buFont typeface="Wingdings" pitchFamily="2" charset="2"/>
              <a:buChar char="Ø"/>
            </a:pPr>
            <a:r>
              <a:rPr lang="en-US" sz="2200" dirty="0">
                <a:latin typeface="Proxima Nova" panose="02000506030000020004" pitchFamily="2" charset="0"/>
              </a:rPr>
              <a:t>Rights of the Data Subject</a:t>
            </a:r>
          </a:p>
          <a:p>
            <a:pPr marL="342900" indent="-342900">
              <a:buFont typeface="Wingdings" pitchFamily="2" charset="2"/>
              <a:buChar char="Ø"/>
            </a:pPr>
            <a:r>
              <a:rPr lang="en-US" sz="2200" dirty="0">
                <a:latin typeface="Proxima Nova" panose="02000506030000020004" pitchFamily="2" charset="0"/>
              </a:rPr>
              <a:t>Accountability</a:t>
            </a:r>
          </a:p>
          <a:p>
            <a:endParaRPr lang="en-US" sz="2200" dirty="0">
              <a:latin typeface="Proxima Nova" panose="02000506030000020004" pitchFamily="2" charset="0"/>
            </a:endParaRPr>
          </a:p>
        </p:txBody>
      </p:sp>
    </p:spTree>
    <p:extLst>
      <p:ext uri="{BB962C8B-B14F-4D97-AF65-F5344CB8AC3E}">
        <p14:creationId xmlns:p14="http://schemas.microsoft.com/office/powerpoint/2010/main" val="3287099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pic>
        <p:nvPicPr>
          <p:cNvPr id="11" name="Picture 10" descr="A screenshot of a web page&#10;&#10;Description automatically generated">
            <a:extLst>
              <a:ext uri="{FF2B5EF4-FFF2-40B4-BE49-F238E27FC236}">
                <a16:creationId xmlns:a16="http://schemas.microsoft.com/office/drawing/2014/main" id="{56E71AAD-CE11-7940-28ED-85062F7FBA97}"/>
              </a:ext>
            </a:extLst>
          </p:cNvPr>
          <p:cNvPicPr>
            <a:picLocks noChangeAspect="1"/>
          </p:cNvPicPr>
          <p:nvPr/>
        </p:nvPicPr>
        <p:blipFill>
          <a:blip r:embed="rId4"/>
          <a:stretch>
            <a:fillRect/>
          </a:stretch>
        </p:blipFill>
        <p:spPr>
          <a:xfrm>
            <a:off x="439965" y="324758"/>
            <a:ext cx="4142080" cy="3361872"/>
          </a:xfrm>
          <a:prstGeom prst="rect">
            <a:avLst/>
          </a:prstGeom>
        </p:spPr>
      </p:pic>
      <p:pic>
        <p:nvPicPr>
          <p:cNvPr id="16" name="Picture 15" descr="A screenshot of a computer&#10;&#10;Description automatically generated">
            <a:extLst>
              <a:ext uri="{FF2B5EF4-FFF2-40B4-BE49-F238E27FC236}">
                <a16:creationId xmlns:a16="http://schemas.microsoft.com/office/drawing/2014/main" id="{3D306055-EBB8-BB9C-ED92-B1CC4151D283}"/>
              </a:ext>
            </a:extLst>
          </p:cNvPr>
          <p:cNvPicPr>
            <a:picLocks noChangeAspect="1"/>
          </p:cNvPicPr>
          <p:nvPr/>
        </p:nvPicPr>
        <p:blipFill>
          <a:blip r:embed="rId5"/>
          <a:stretch>
            <a:fillRect/>
          </a:stretch>
        </p:blipFill>
        <p:spPr>
          <a:xfrm>
            <a:off x="3435877" y="2452574"/>
            <a:ext cx="5907718" cy="3117637"/>
          </a:xfrm>
          <a:prstGeom prst="rect">
            <a:avLst/>
          </a:prstGeom>
        </p:spPr>
      </p:pic>
      <p:pic>
        <p:nvPicPr>
          <p:cNvPr id="18" name="Picture 17" descr="A screenshot of a computer&#10;&#10;Description automatically generated">
            <a:extLst>
              <a:ext uri="{FF2B5EF4-FFF2-40B4-BE49-F238E27FC236}">
                <a16:creationId xmlns:a16="http://schemas.microsoft.com/office/drawing/2014/main" id="{533A9688-E409-24F3-1069-3D1EB21CA039}"/>
              </a:ext>
            </a:extLst>
          </p:cNvPr>
          <p:cNvPicPr>
            <a:picLocks noChangeAspect="1"/>
          </p:cNvPicPr>
          <p:nvPr/>
        </p:nvPicPr>
        <p:blipFill>
          <a:blip r:embed="rId6"/>
          <a:stretch>
            <a:fillRect/>
          </a:stretch>
        </p:blipFill>
        <p:spPr>
          <a:xfrm>
            <a:off x="6848911" y="324758"/>
            <a:ext cx="4903124" cy="3596369"/>
          </a:xfrm>
          <a:prstGeom prst="rect">
            <a:avLst/>
          </a:prstGeom>
        </p:spPr>
      </p:pic>
      <p:sp>
        <p:nvSpPr>
          <p:cNvPr id="19" name="TextBox 18">
            <a:extLst>
              <a:ext uri="{FF2B5EF4-FFF2-40B4-BE49-F238E27FC236}">
                <a16:creationId xmlns:a16="http://schemas.microsoft.com/office/drawing/2014/main" id="{8D833961-4D6E-C47B-FB56-F0FF3D8FE48E}"/>
              </a:ext>
            </a:extLst>
          </p:cNvPr>
          <p:cNvSpPr txBox="1"/>
          <p:nvPr/>
        </p:nvSpPr>
        <p:spPr>
          <a:xfrm>
            <a:off x="4151086" y="5762171"/>
            <a:ext cx="4241867" cy="646331"/>
          </a:xfrm>
          <a:prstGeom prst="rect">
            <a:avLst/>
          </a:prstGeom>
          <a:noFill/>
        </p:spPr>
        <p:txBody>
          <a:bodyPr wrap="none" rtlCol="0">
            <a:spAutoFit/>
          </a:bodyPr>
          <a:lstStyle/>
          <a:p>
            <a:r>
              <a:rPr lang="en-US" dirty="0">
                <a:latin typeface="Proxima Nova" panose="02000506030000020004" pitchFamily="2" charset="0"/>
              </a:rPr>
              <a:t>Canada’s Federal Privacy Commissioner</a:t>
            </a:r>
          </a:p>
          <a:p>
            <a:r>
              <a:rPr lang="en-US" dirty="0">
                <a:latin typeface="Proxima Nova" panose="02000506030000020004" pitchFamily="2" charset="0"/>
              </a:rPr>
              <a:t>December 2023</a:t>
            </a:r>
          </a:p>
        </p:txBody>
      </p:sp>
      <p:sp>
        <p:nvSpPr>
          <p:cNvPr id="20" name="TextBox 19">
            <a:extLst>
              <a:ext uri="{FF2B5EF4-FFF2-40B4-BE49-F238E27FC236}">
                <a16:creationId xmlns:a16="http://schemas.microsoft.com/office/drawing/2014/main" id="{3D42BCF5-9C13-5830-A823-722D463B3BC5}"/>
              </a:ext>
            </a:extLst>
          </p:cNvPr>
          <p:cNvSpPr txBox="1"/>
          <p:nvPr/>
        </p:nvSpPr>
        <p:spPr>
          <a:xfrm>
            <a:off x="9343596" y="4011391"/>
            <a:ext cx="2408440" cy="923330"/>
          </a:xfrm>
          <a:prstGeom prst="rect">
            <a:avLst/>
          </a:prstGeom>
          <a:noFill/>
        </p:spPr>
        <p:txBody>
          <a:bodyPr wrap="square" rtlCol="0">
            <a:spAutoFit/>
          </a:bodyPr>
          <a:lstStyle/>
          <a:p>
            <a:r>
              <a:rPr lang="en-US" dirty="0">
                <a:latin typeface="Proxima Nova" panose="02000506030000020004" pitchFamily="2" charset="0"/>
              </a:rPr>
              <a:t>French Data Protection Authority, CNIL (October 2023)</a:t>
            </a:r>
          </a:p>
        </p:txBody>
      </p:sp>
      <p:sp>
        <p:nvSpPr>
          <p:cNvPr id="21" name="TextBox 20">
            <a:extLst>
              <a:ext uri="{FF2B5EF4-FFF2-40B4-BE49-F238E27FC236}">
                <a16:creationId xmlns:a16="http://schemas.microsoft.com/office/drawing/2014/main" id="{12BF2DF1-07CA-E1F4-1766-A0E93EFBF1BE}"/>
              </a:ext>
            </a:extLst>
          </p:cNvPr>
          <p:cNvSpPr txBox="1"/>
          <p:nvPr/>
        </p:nvSpPr>
        <p:spPr>
          <a:xfrm>
            <a:off x="783771" y="3817257"/>
            <a:ext cx="1611339" cy="369332"/>
          </a:xfrm>
          <a:prstGeom prst="rect">
            <a:avLst/>
          </a:prstGeom>
          <a:noFill/>
        </p:spPr>
        <p:txBody>
          <a:bodyPr wrap="none" rtlCol="0">
            <a:spAutoFit/>
          </a:bodyPr>
          <a:lstStyle/>
          <a:p>
            <a:r>
              <a:rPr lang="en-US" dirty="0">
                <a:latin typeface="Proxima Nova" panose="02000506030000020004" pitchFamily="2" charset="0"/>
              </a:rPr>
              <a:t>UK ICO, today</a:t>
            </a:r>
          </a:p>
        </p:txBody>
      </p:sp>
    </p:spTree>
    <p:extLst>
      <p:ext uri="{BB962C8B-B14F-4D97-AF65-F5344CB8AC3E}">
        <p14:creationId xmlns:p14="http://schemas.microsoft.com/office/powerpoint/2010/main" val="34271316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3" name="TextBox 2">
            <a:extLst>
              <a:ext uri="{FF2B5EF4-FFF2-40B4-BE49-F238E27FC236}">
                <a16:creationId xmlns:a16="http://schemas.microsoft.com/office/drawing/2014/main" id="{51810F0D-6988-AA8D-9F74-3E8D7202C45B}"/>
              </a:ext>
            </a:extLst>
          </p:cNvPr>
          <p:cNvSpPr txBox="1"/>
          <p:nvPr/>
        </p:nvSpPr>
        <p:spPr>
          <a:xfrm>
            <a:off x="456566" y="1613117"/>
            <a:ext cx="5065486" cy="3816429"/>
          </a:xfrm>
          <a:prstGeom prst="rect">
            <a:avLst/>
          </a:prstGeom>
          <a:noFill/>
        </p:spPr>
        <p:txBody>
          <a:bodyPr wrap="square" rtlCol="0">
            <a:spAutoFit/>
          </a:bodyPr>
          <a:lstStyle/>
          <a:p>
            <a:r>
              <a:rPr lang="en-US" sz="2200" dirty="0">
                <a:latin typeface="Proxima Nova" panose="02000506030000020004" pitchFamily="2" charset="0"/>
              </a:rPr>
              <a:t>South Korea’s Privacy Commission announced Guidelines to be adopted in 2024 with a focus on processing personal data in the context of AI:</a:t>
            </a:r>
          </a:p>
          <a:p>
            <a:pPr marL="285750" indent="-285750" algn="l" rtl="0" fontAlgn="base">
              <a:spcBef>
                <a:spcPts val="1200"/>
              </a:spcBef>
              <a:spcAft>
                <a:spcPts val="0"/>
              </a:spcAft>
              <a:buFont typeface="Wingdings" pitchFamily="2" charset="2"/>
              <a:buChar char="Ø"/>
            </a:pPr>
            <a:r>
              <a:rPr lang="en-US" sz="1800" b="0" i="0" u="none" strike="noStrike" dirty="0">
                <a:solidFill>
                  <a:srgbClr val="000000"/>
                </a:solidFill>
                <a:effectLst/>
                <a:latin typeface="Proxima Nova" panose="02000506030000020004" pitchFamily="2" charset="0"/>
              </a:rPr>
              <a:t>Criteria for pseudonymization of unstructured data</a:t>
            </a:r>
          </a:p>
          <a:p>
            <a:pPr marL="285750" indent="-285750" algn="l" rtl="0" fontAlgn="base">
              <a:spcBef>
                <a:spcPts val="0"/>
              </a:spcBef>
              <a:spcAft>
                <a:spcPts val="0"/>
              </a:spcAft>
              <a:buFont typeface="Wingdings" pitchFamily="2" charset="2"/>
              <a:buChar char="Ø"/>
            </a:pPr>
            <a:r>
              <a:rPr lang="en-US" sz="1800" b="0" i="0" u="none" strike="noStrike" dirty="0">
                <a:solidFill>
                  <a:srgbClr val="000000"/>
                </a:solidFill>
                <a:effectLst/>
                <a:latin typeface="Proxima Nova" panose="02000506030000020004" pitchFamily="2" charset="0"/>
              </a:rPr>
              <a:t>Regulation for biometric data</a:t>
            </a:r>
          </a:p>
          <a:p>
            <a:pPr marL="285750" indent="-285750" algn="l" rtl="0" fontAlgn="base">
              <a:spcBef>
                <a:spcPts val="0"/>
              </a:spcBef>
              <a:spcAft>
                <a:spcPts val="0"/>
              </a:spcAft>
              <a:buFont typeface="Wingdings" pitchFamily="2" charset="2"/>
              <a:buChar char="Ø"/>
            </a:pPr>
            <a:r>
              <a:rPr lang="en-US" sz="1800" b="0" i="0" u="none" strike="noStrike" dirty="0">
                <a:solidFill>
                  <a:srgbClr val="000000"/>
                </a:solidFill>
                <a:effectLst/>
                <a:latin typeface="Proxima Nova" panose="02000506030000020004" pitchFamily="2" charset="0"/>
              </a:rPr>
              <a:t>Usage of publicly available data</a:t>
            </a:r>
          </a:p>
          <a:p>
            <a:pPr marL="285750" indent="-285750" algn="l" rtl="0" fontAlgn="base">
              <a:spcBef>
                <a:spcPts val="0"/>
              </a:spcBef>
              <a:spcAft>
                <a:spcPts val="0"/>
              </a:spcAft>
              <a:buFont typeface="Wingdings" pitchFamily="2" charset="2"/>
              <a:buChar char="Ø"/>
            </a:pPr>
            <a:r>
              <a:rPr lang="en-US" sz="1800" b="0" i="0" u="none" strike="noStrike" dirty="0">
                <a:solidFill>
                  <a:srgbClr val="000000"/>
                </a:solidFill>
                <a:effectLst/>
                <a:latin typeface="Proxima Nova" panose="02000506030000020004" pitchFamily="2" charset="0"/>
              </a:rPr>
              <a:t>Usage of visual data captured with mobile image processing devices</a:t>
            </a:r>
          </a:p>
          <a:p>
            <a:pPr marL="285750" indent="-285750" algn="l" rtl="0" fontAlgn="base">
              <a:spcBef>
                <a:spcPts val="0"/>
              </a:spcBef>
              <a:spcAft>
                <a:spcPts val="0"/>
              </a:spcAft>
              <a:buFont typeface="Wingdings" pitchFamily="2" charset="2"/>
              <a:buChar char="Ø"/>
            </a:pPr>
            <a:r>
              <a:rPr lang="en-US" dirty="0">
                <a:solidFill>
                  <a:srgbClr val="000000"/>
                </a:solidFill>
                <a:latin typeface="Proxima Nova" panose="02000506030000020004" pitchFamily="2" charset="0"/>
              </a:rPr>
              <a:t>AI transparency</a:t>
            </a:r>
          </a:p>
          <a:p>
            <a:pPr marL="285750" indent="-285750" algn="l" rtl="0" fontAlgn="base">
              <a:spcBef>
                <a:spcPts val="0"/>
              </a:spcBef>
              <a:spcAft>
                <a:spcPts val="0"/>
              </a:spcAft>
              <a:buFont typeface="Wingdings" pitchFamily="2" charset="2"/>
              <a:buChar char="Ø"/>
            </a:pPr>
            <a:r>
              <a:rPr lang="en-US" dirty="0">
                <a:solidFill>
                  <a:srgbClr val="000000"/>
                </a:solidFill>
                <a:latin typeface="Proxima Nova" panose="02000506030000020004" pitchFamily="2" charset="0"/>
              </a:rPr>
              <a:t>Usage of synthetic data</a:t>
            </a:r>
            <a:endParaRPr lang="en-US" dirty="0">
              <a:latin typeface="Proxima Nova" panose="02000506030000020004" pitchFamily="2" charset="0"/>
            </a:endParaRPr>
          </a:p>
        </p:txBody>
      </p:sp>
      <p:pic>
        <p:nvPicPr>
          <p:cNvPr id="5" name="Picture 4" descr="A screenshot of a phone&#10;&#10;Description automatically generated">
            <a:extLst>
              <a:ext uri="{FF2B5EF4-FFF2-40B4-BE49-F238E27FC236}">
                <a16:creationId xmlns:a16="http://schemas.microsoft.com/office/drawing/2014/main" id="{CB1F53B2-2A42-54C7-3929-771452E4D243}"/>
              </a:ext>
            </a:extLst>
          </p:cNvPr>
          <p:cNvPicPr>
            <a:picLocks noChangeAspect="1"/>
          </p:cNvPicPr>
          <p:nvPr/>
        </p:nvPicPr>
        <p:blipFill>
          <a:blip r:embed="rId4"/>
          <a:stretch>
            <a:fillRect/>
          </a:stretch>
        </p:blipFill>
        <p:spPr>
          <a:xfrm>
            <a:off x="5847896" y="2256867"/>
            <a:ext cx="5766265" cy="2528930"/>
          </a:xfrm>
          <a:prstGeom prst="rect">
            <a:avLst/>
          </a:prstGeom>
        </p:spPr>
      </p:pic>
    </p:spTree>
    <p:extLst>
      <p:ext uri="{BB962C8B-B14F-4D97-AF65-F5344CB8AC3E}">
        <p14:creationId xmlns:p14="http://schemas.microsoft.com/office/powerpoint/2010/main" val="22989492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5" name="Triangle 4">
            <a:extLst>
              <a:ext uri="{FF2B5EF4-FFF2-40B4-BE49-F238E27FC236}">
                <a16:creationId xmlns:a16="http://schemas.microsoft.com/office/drawing/2014/main" id="{AFAFE883-15EF-C842-89AA-CF7EF3985F47}"/>
              </a:ext>
            </a:extLst>
          </p:cNvPr>
          <p:cNvSpPr/>
          <p:nvPr/>
        </p:nvSpPr>
        <p:spPr>
          <a:xfrm rot="5400000">
            <a:off x="-698326" y="698326"/>
            <a:ext cx="6858000" cy="546134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D8E6E10-A4D1-B84A-8D5B-A14C4C573E32}"/>
              </a:ext>
            </a:extLst>
          </p:cNvPr>
          <p:cNvSpPr txBox="1"/>
          <p:nvPr/>
        </p:nvSpPr>
        <p:spPr>
          <a:xfrm>
            <a:off x="6581190" y="755032"/>
            <a:ext cx="4907115" cy="1092607"/>
          </a:xfrm>
          <a:prstGeom prst="rect">
            <a:avLst/>
          </a:prstGeom>
          <a:noFill/>
        </p:spPr>
        <p:txBody>
          <a:bodyPr wrap="square" rtlCol="0">
            <a:spAutoFit/>
          </a:bodyPr>
          <a:lstStyle/>
          <a:p>
            <a:r>
              <a:rPr lang="en-US" sz="6500" b="1" dirty="0">
                <a:solidFill>
                  <a:schemeClr val="bg1"/>
                </a:solidFill>
                <a:latin typeface="Proxima Nova" panose="02000506030000020004" pitchFamily="2" charset="0"/>
              </a:rPr>
              <a:t>Thank you! </a:t>
            </a:r>
            <a:endParaRPr lang="en-US" sz="6500" dirty="0">
              <a:solidFill>
                <a:schemeClr val="bg1">
                  <a:lumMod val="65000"/>
                </a:schemeClr>
              </a:solidFill>
              <a:latin typeface="Proxima Nova" panose="02000506030000020004" pitchFamily="2" charset="0"/>
            </a:endParaRPr>
          </a:p>
        </p:txBody>
      </p:sp>
      <p:pic>
        <p:nvPicPr>
          <p:cNvPr id="7" name="Picture 6">
            <a:extLst>
              <a:ext uri="{FF2B5EF4-FFF2-40B4-BE49-F238E27FC236}">
                <a16:creationId xmlns:a16="http://schemas.microsoft.com/office/drawing/2014/main" id="{8D1C240B-EC19-9F43-8C52-6B9155F807C9}"/>
              </a:ext>
            </a:extLst>
          </p:cNvPr>
          <p:cNvPicPr>
            <a:picLocks noChangeAspect="1"/>
          </p:cNvPicPr>
          <p:nvPr/>
        </p:nvPicPr>
        <p:blipFill>
          <a:blip r:embed="rId3"/>
          <a:stretch>
            <a:fillRect/>
          </a:stretch>
        </p:blipFill>
        <p:spPr>
          <a:xfrm>
            <a:off x="1058883" y="2968932"/>
            <a:ext cx="2370595" cy="920136"/>
          </a:xfrm>
          <a:prstGeom prst="rect">
            <a:avLst/>
          </a:prstGeom>
        </p:spPr>
      </p:pic>
      <p:pic>
        <p:nvPicPr>
          <p:cNvPr id="3" name="Picture 2">
            <a:extLst>
              <a:ext uri="{FF2B5EF4-FFF2-40B4-BE49-F238E27FC236}">
                <a16:creationId xmlns:a16="http://schemas.microsoft.com/office/drawing/2014/main" id="{296293E4-7FD8-EF44-A976-37E8535B48F9}"/>
              </a:ext>
            </a:extLst>
          </p:cNvPr>
          <p:cNvPicPr>
            <a:picLocks noChangeAspect="1"/>
          </p:cNvPicPr>
          <p:nvPr/>
        </p:nvPicPr>
        <p:blipFill>
          <a:blip r:embed="rId4"/>
          <a:srcRect/>
          <a:stretch/>
        </p:blipFill>
        <p:spPr>
          <a:xfrm>
            <a:off x="5121811" y="4643209"/>
            <a:ext cx="1470495" cy="1470495"/>
          </a:xfrm>
          <a:prstGeom prst="rect">
            <a:avLst/>
          </a:prstGeom>
        </p:spPr>
      </p:pic>
      <p:sp>
        <p:nvSpPr>
          <p:cNvPr id="8" name="TextBox 7">
            <a:extLst>
              <a:ext uri="{FF2B5EF4-FFF2-40B4-BE49-F238E27FC236}">
                <a16:creationId xmlns:a16="http://schemas.microsoft.com/office/drawing/2014/main" id="{8EE1A7B1-F89C-3544-AD8E-644A9F9427AE}"/>
              </a:ext>
            </a:extLst>
          </p:cNvPr>
          <p:cNvSpPr txBox="1"/>
          <p:nvPr/>
        </p:nvSpPr>
        <p:spPr>
          <a:xfrm>
            <a:off x="6984331" y="4755210"/>
            <a:ext cx="4503974" cy="1246495"/>
          </a:xfrm>
          <a:prstGeom prst="rect">
            <a:avLst/>
          </a:prstGeom>
          <a:noFill/>
        </p:spPr>
        <p:txBody>
          <a:bodyPr wrap="square" rtlCol="0">
            <a:spAutoFit/>
          </a:bodyPr>
          <a:lstStyle/>
          <a:p>
            <a:r>
              <a:rPr lang="en-US" sz="2500" b="1" dirty="0">
                <a:solidFill>
                  <a:schemeClr val="bg1"/>
                </a:solidFill>
                <a:latin typeface="Proxima Nova" panose="02000506030000020004" pitchFamily="2" charset="0"/>
              </a:rPr>
              <a:t>Dr Gabriela </a:t>
            </a:r>
            <a:r>
              <a:rPr lang="en-US" sz="2500" b="1" dirty="0" err="1">
                <a:solidFill>
                  <a:schemeClr val="bg1"/>
                </a:solidFill>
                <a:latin typeface="Proxima Nova" panose="02000506030000020004" pitchFamily="2" charset="0"/>
              </a:rPr>
              <a:t>Zanfir</a:t>
            </a:r>
            <a:r>
              <a:rPr lang="en-US" sz="2500" b="1" dirty="0">
                <a:solidFill>
                  <a:schemeClr val="bg1"/>
                </a:solidFill>
                <a:latin typeface="Proxima Nova" panose="02000506030000020004" pitchFamily="2" charset="0"/>
              </a:rPr>
              <a:t>-Fortuna</a:t>
            </a:r>
          </a:p>
          <a:p>
            <a:r>
              <a:rPr lang="en-US" sz="2500" dirty="0" err="1">
                <a:solidFill>
                  <a:schemeClr val="bg1"/>
                </a:solidFill>
                <a:latin typeface="Proxima Nova" panose="02000506030000020004" pitchFamily="2" charset="0"/>
              </a:rPr>
              <a:t>gzanfir-fortuna@fpf.org</a:t>
            </a:r>
            <a:endParaRPr lang="en-US" sz="2500" dirty="0">
              <a:solidFill>
                <a:schemeClr val="bg1"/>
              </a:solidFill>
              <a:latin typeface="Proxima Nova" panose="02000506030000020004" pitchFamily="2" charset="0"/>
            </a:endParaRPr>
          </a:p>
          <a:p>
            <a:r>
              <a:rPr lang="en-US" sz="2500" dirty="0">
                <a:solidFill>
                  <a:schemeClr val="bg1"/>
                </a:solidFill>
                <a:latin typeface="Proxima Nova" panose="02000506030000020004" pitchFamily="2" charset="0"/>
              </a:rPr>
              <a:t>@</a:t>
            </a:r>
            <a:r>
              <a:rPr lang="en-US" sz="2500" dirty="0" err="1">
                <a:solidFill>
                  <a:schemeClr val="bg1"/>
                </a:solidFill>
                <a:latin typeface="Proxima Nova" panose="02000506030000020004" pitchFamily="2" charset="0"/>
              </a:rPr>
              <a:t>gabrielazanfir</a:t>
            </a:r>
            <a:endParaRPr lang="en-US" sz="2500" dirty="0">
              <a:solidFill>
                <a:schemeClr val="bg1"/>
              </a:solidFill>
              <a:latin typeface="Proxima Nova" panose="02000506030000020004" pitchFamily="2" charset="0"/>
            </a:endParaRPr>
          </a:p>
        </p:txBody>
      </p:sp>
      <p:sp>
        <p:nvSpPr>
          <p:cNvPr id="10" name="TextBox 9">
            <a:extLst>
              <a:ext uri="{FF2B5EF4-FFF2-40B4-BE49-F238E27FC236}">
                <a16:creationId xmlns:a16="http://schemas.microsoft.com/office/drawing/2014/main" id="{A2AD2711-E0FC-6F49-B761-07C93D2B628F}"/>
              </a:ext>
            </a:extLst>
          </p:cNvPr>
          <p:cNvSpPr txBox="1"/>
          <p:nvPr/>
        </p:nvSpPr>
        <p:spPr>
          <a:xfrm>
            <a:off x="6581191" y="2153324"/>
            <a:ext cx="4907115" cy="1631216"/>
          </a:xfrm>
          <a:prstGeom prst="rect">
            <a:avLst/>
          </a:prstGeom>
          <a:noFill/>
        </p:spPr>
        <p:txBody>
          <a:bodyPr wrap="square" rtlCol="0">
            <a:spAutoFit/>
          </a:bodyPr>
          <a:lstStyle/>
          <a:p>
            <a:r>
              <a:rPr lang="en-US" sz="5000" dirty="0">
                <a:solidFill>
                  <a:schemeClr val="bg1"/>
                </a:solidFill>
                <a:latin typeface="Proxima Nova" panose="02000506030000020004" pitchFamily="2" charset="0"/>
              </a:rPr>
              <a:t>fpf.org</a:t>
            </a:r>
          </a:p>
          <a:p>
            <a:r>
              <a:rPr lang="en-US" sz="5000" dirty="0">
                <a:solidFill>
                  <a:schemeClr val="bg1"/>
                </a:solidFill>
                <a:latin typeface="Proxima Nova" panose="02000506030000020004" pitchFamily="2" charset="0"/>
              </a:rPr>
              <a:t>@futureofprivacy </a:t>
            </a:r>
            <a:endParaRPr lang="en-US" sz="5000" dirty="0">
              <a:solidFill>
                <a:schemeClr val="bg1">
                  <a:lumMod val="65000"/>
                </a:schemeClr>
              </a:solidFill>
              <a:latin typeface="Proxima Nova" panose="02000506030000020004" pitchFamily="2" charset="0"/>
            </a:endParaRPr>
          </a:p>
        </p:txBody>
      </p:sp>
    </p:spTree>
    <p:extLst>
      <p:ext uri="{BB962C8B-B14F-4D97-AF65-F5344CB8AC3E}">
        <p14:creationId xmlns:p14="http://schemas.microsoft.com/office/powerpoint/2010/main" val="4134344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3" name="TextBox 2">
            <a:extLst>
              <a:ext uri="{FF2B5EF4-FFF2-40B4-BE49-F238E27FC236}">
                <a16:creationId xmlns:a16="http://schemas.microsoft.com/office/drawing/2014/main" id="{3D9BB053-6DED-5F4D-9282-3D45F1CCC9FA}"/>
              </a:ext>
            </a:extLst>
          </p:cNvPr>
          <p:cNvSpPr txBox="1"/>
          <p:nvPr/>
        </p:nvSpPr>
        <p:spPr>
          <a:xfrm>
            <a:off x="1993437" y="2260700"/>
            <a:ext cx="10485997" cy="2785378"/>
          </a:xfrm>
          <a:prstGeom prst="rect">
            <a:avLst/>
          </a:prstGeom>
          <a:noFill/>
        </p:spPr>
        <p:txBody>
          <a:bodyPr wrap="square" rtlCol="0">
            <a:spAutoFit/>
          </a:bodyPr>
          <a:lstStyle/>
          <a:p>
            <a:pPr marL="342900" indent="-342900">
              <a:spcBef>
                <a:spcPts val="600"/>
              </a:spcBef>
              <a:buAutoNum type="arabicPeriod"/>
            </a:pPr>
            <a:r>
              <a:rPr lang="en-US" sz="3200" b="1" dirty="0">
                <a:solidFill>
                  <a:schemeClr val="accent3">
                    <a:lumMod val="75000"/>
                  </a:schemeClr>
                </a:solidFill>
                <a:latin typeface="Proxima Nova" panose="02000506030000020004" pitchFamily="2" charset="0"/>
              </a:rPr>
              <a:t>The historical argument</a:t>
            </a:r>
            <a:endParaRPr lang="en-US" sz="3200" b="1" i="1" dirty="0">
              <a:solidFill>
                <a:schemeClr val="accent3">
                  <a:lumMod val="75000"/>
                </a:schemeClr>
              </a:solidFill>
              <a:latin typeface="Proxima Nova" panose="02000506030000020004" pitchFamily="2" charset="0"/>
            </a:endParaRPr>
          </a:p>
          <a:p>
            <a:pPr>
              <a:spcBef>
                <a:spcPts val="600"/>
              </a:spcBef>
            </a:pPr>
            <a:r>
              <a:rPr lang="en-US" sz="3200" b="1" dirty="0">
                <a:solidFill>
                  <a:schemeClr val="accent3">
                    <a:lumMod val="75000"/>
                  </a:schemeClr>
                </a:solidFill>
                <a:latin typeface="Proxima Nova" panose="02000506030000020004" pitchFamily="2" charset="0"/>
              </a:rPr>
              <a:t>2. The legal argument</a:t>
            </a:r>
          </a:p>
          <a:p>
            <a:pPr>
              <a:spcBef>
                <a:spcPts val="600"/>
              </a:spcBef>
            </a:pPr>
            <a:r>
              <a:rPr lang="en-US" sz="3200" b="1" dirty="0">
                <a:solidFill>
                  <a:schemeClr val="accent3">
                    <a:lumMod val="75000"/>
                  </a:schemeClr>
                </a:solidFill>
                <a:latin typeface="Proxima Nova" panose="02000506030000020004" pitchFamily="2" charset="0"/>
              </a:rPr>
              <a:t>3. The global enforcement development</a:t>
            </a:r>
          </a:p>
          <a:p>
            <a:pPr>
              <a:spcBef>
                <a:spcPts val="600"/>
              </a:spcBef>
            </a:pPr>
            <a:r>
              <a:rPr lang="en-US" sz="3200" b="1" dirty="0">
                <a:solidFill>
                  <a:schemeClr val="accent3">
                    <a:lumMod val="75000"/>
                  </a:schemeClr>
                </a:solidFill>
                <a:latin typeface="Proxima Nova" panose="02000506030000020004" pitchFamily="2" charset="0"/>
              </a:rPr>
              <a:t>4. The outlook from enforcers</a:t>
            </a:r>
            <a:endParaRPr lang="en-US" sz="3200" b="1" dirty="0">
              <a:solidFill>
                <a:schemeClr val="accent3">
                  <a:lumMod val="75000"/>
                </a:schemeClr>
              </a:solidFill>
            </a:endParaRPr>
          </a:p>
          <a:p>
            <a:pPr marL="342900" indent="-342900">
              <a:buAutoNum type="arabicPeriod"/>
            </a:pPr>
            <a:endParaRPr lang="en-US" sz="3200" dirty="0"/>
          </a:p>
        </p:txBody>
      </p:sp>
    </p:spTree>
    <p:extLst>
      <p:ext uri="{BB962C8B-B14F-4D97-AF65-F5344CB8AC3E}">
        <p14:creationId xmlns:p14="http://schemas.microsoft.com/office/powerpoint/2010/main" val="15346226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2" name="TextBox 1">
            <a:extLst>
              <a:ext uri="{FF2B5EF4-FFF2-40B4-BE49-F238E27FC236}">
                <a16:creationId xmlns:a16="http://schemas.microsoft.com/office/drawing/2014/main" id="{C061D484-5B29-79B8-2384-E73CC1571398}"/>
              </a:ext>
            </a:extLst>
          </p:cNvPr>
          <p:cNvSpPr txBox="1"/>
          <p:nvPr/>
        </p:nvSpPr>
        <p:spPr>
          <a:xfrm>
            <a:off x="1036320" y="816864"/>
            <a:ext cx="6815328" cy="646331"/>
          </a:xfrm>
          <a:prstGeom prst="rect">
            <a:avLst/>
          </a:prstGeom>
          <a:noFill/>
        </p:spPr>
        <p:txBody>
          <a:bodyPr wrap="square" rtlCol="0">
            <a:spAutoFit/>
          </a:bodyPr>
          <a:lstStyle/>
          <a:p>
            <a:r>
              <a:rPr lang="en-US" sz="3600" b="1" dirty="0">
                <a:solidFill>
                  <a:schemeClr val="accent3">
                    <a:lumMod val="75000"/>
                  </a:schemeClr>
                </a:solidFill>
                <a:latin typeface="Proxima Nova" panose="02000506030000020004" pitchFamily="2" charset="0"/>
              </a:rPr>
              <a:t>1. The historical argument</a:t>
            </a:r>
            <a:endParaRPr lang="en-US" sz="3600" b="1" i="1" dirty="0">
              <a:solidFill>
                <a:schemeClr val="accent3">
                  <a:lumMod val="75000"/>
                </a:schemeClr>
              </a:solidFill>
              <a:latin typeface="Proxima Nova" panose="02000506030000020004" pitchFamily="2" charset="0"/>
            </a:endParaRPr>
          </a:p>
        </p:txBody>
      </p:sp>
      <p:pic>
        <p:nvPicPr>
          <p:cNvPr id="6" name="Picture 5" descr="A white document with black text&#10;&#10;Description automatically generated">
            <a:extLst>
              <a:ext uri="{FF2B5EF4-FFF2-40B4-BE49-F238E27FC236}">
                <a16:creationId xmlns:a16="http://schemas.microsoft.com/office/drawing/2014/main" id="{17A72DFE-A045-06FB-F95F-D053EE747766}"/>
              </a:ext>
            </a:extLst>
          </p:cNvPr>
          <p:cNvPicPr>
            <a:picLocks noChangeAspect="1"/>
          </p:cNvPicPr>
          <p:nvPr/>
        </p:nvPicPr>
        <p:blipFill>
          <a:blip r:embed="rId4"/>
          <a:stretch>
            <a:fillRect/>
          </a:stretch>
        </p:blipFill>
        <p:spPr>
          <a:xfrm>
            <a:off x="7143016" y="1463195"/>
            <a:ext cx="3131762" cy="4456992"/>
          </a:xfrm>
          <a:prstGeom prst="rect">
            <a:avLst/>
          </a:prstGeom>
          <a:ln w="15875">
            <a:solidFill>
              <a:schemeClr val="tx1"/>
            </a:solidFill>
          </a:ln>
        </p:spPr>
      </p:pic>
      <p:sp>
        <p:nvSpPr>
          <p:cNvPr id="10" name="TextBox 9">
            <a:extLst>
              <a:ext uri="{FF2B5EF4-FFF2-40B4-BE49-F238E27FC236}">
                <a16:creationId xmlns:a16="http://schemas.microsoft.com/office/drawing/2014/main" id="{192A5631-444A-AE23-4047-3AF7AC7DC420}"/>
              </a:ext>
            </a:extLst>
          </p:cNvPr>
          <p:cNvSpPr txBox="1"/>
          <p:nvPr/>
        </p:nvSpPr>
        <p:spPr>
          <a:xfrm>
            <a:off x="904739" y="1692054"/>
            <a:ext cx="5946004" cy="4154984"/>
          </a:xfrm>
          <a:prstGeom prst="rect">
            <a:avLst/>
          </a:prstGeom>
          <a:noFill/>
        </p:spPr>
        <p:txBody>
          <a:bodyPr wrap="square">
            <a:spAutoFit/>
          </a:bodyPr>
          <a:lstStyle/>
          <a:p>
            <a:pPr marL="0" marR="0">
              <a:spcBef>
                <a:spcPts val="0"/>
              </a:spcBef>
              <a:spcAft>
                <a:spcPts val="0"/>
              </a:spcAft>
            </a:pPr>
            <a:r>
              <a:rPr lang="en-US" sz="2200" kern="100" dirty="0">
                <a:effectLst/>
                <a:latin typeface="Times New Roman" panose="02020603050405020304" pitchFamily="18" charset="0"/>
                <a:ea typeface="Calibri" panose="020F0502020204030204" pitchFamily="34" charset="0"/>
                <a:cs typeface="Times New Roman" panose="02020603050405020304" pitchFamily="18" charset="0"/>
              </a:rPr>
              <a:t>“The use of automated data systems containing information about individuals is growing in both the public and private sectors…. </a:t>
            </a:r>
          </a:p>
          <a:p>
            <a:pPr marL="0" marR="0">
              <a:spcBef>
                <a:spcPts val="0"/>
              </a:spcBef>
              <a:spcAft>
                <a:spcPts val="0"/>
              </a:spcAft>
            </a:pPr>
            <a:r>
              <a:rPr lang="en-US" sz="2200" kern="100" dirty="0">
                <a:effectLst/>
                <a:latin typeface="Times New Roman" panose="02020603050405020304" pitchFamily="18" charset="0"/>
                <a:ea typeface="Calibri" panose="020F0502020204030204" pitchFamily="34" charset="0"/>
                <a:cs typeface="Times New Roman" panose="02020603050405020304" pitchFamily="18" charset="0"/>
              </a:rPr>
              <a:t>At the same time, there is a growing concern that automated personal data systems present a serious potential for harmful consequences, including infringement of basic liberties. </a:t>
            </a:r>
          </a:p>
          <a:p>
            <a:pPr marL="0" marR="0">
              <a:spcBef>
                <a:spcPts val="0"/>
              </a:spcBef>
              <a:spcAft>
                <a:spcPts val="0"/>
              </a:spcAft>
            </a:pPr>
            <a:r>
              <a:rPr lang="en-US" sz="2200" kern="100" dirty="0">
                <a:effectLst/>
                <a:latin typeface="Times New Roman" panose="02020603050405020304" pitchFamily="18" charset="0"/>
                <a:ea typeface="Calibri" panose="020F0502020204030204" pitchFamily="34" charset="0"/>
                <a:cs typeface="Times New Roman" panose="02020603050405020304" pitchFamily="18" charset="0"/>
              </a:rPr>
              <a:t>This has led to the belief that special safeguards should be developed to protect against potentially harmful consequences for privacy and due process”. P. viii (</a:t>
            </a:r>
            <a:r>
              <a:rPr lang="en-US" sz="2200" b="1" i="1" kern="100" dirty="0">
                <a:effectLst/>
                <a:latin typeface="Times New Roman" panose="02020603050405020304" pitchFamily="18" charset="0"/>
                <a:ea typeface="Calibri" panose="020F0502020204030204" pitchFamily="34" charset="0"/>
                <a:cs typeface="Times New Roman" panose="02020603050405020304" pitchFamily="18" charset="0"/>
              </a:rPr>
              <a:t>Records, Computers and the Rights of Citizens, July 1973</a:t>
            </a:r>
            <a:r>
              <a:rPr lang="en-US" sz="2200" kern="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2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95516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2" name="TextBox 1">
            <a:extLst>
              <a:ext uri="{FF2B5EF4-FFF2-40B4-BE49-F238E27FC236}">
                <a16:creationId xmlns:a16="http://schemas.microsoft.com/office/drawing/2014/main" id="{88488AB1-304F-E399-EADB-5CDACBC7AD7F}"/>
              </a:ext>
            </a:extLst>
          </p:cNvPr>
          <p:cNvSpPr txBox="1"/>
          <p:nvPr/>
        </p:nvSpPr>
        <p:spPr>
          <a:xfrm>
            <a:off x="676088" y="514729"/>
            <a:ext cx="8876937" cy="646331"/>
          </a:xfrm>
          <a:prstGeom prst="rect">
            <a:avLst/>
          </a:prstGeom>
          <a:noFill/>
        </p:spPr>
        <p:txBody>
          <a:bodyPr wrap="square" rtlCol="0">
            <a:spAutoFit/>
          </a:bodyPr>
          <a:lstStyle/>
          <a:p>
            <a:r>
              <a:rPr lang="en-US" sz="3600" b="1" dirty="0">
                <a:solidFill>
                  <a:schemeClr val="accent3">
                    <a:lumMod val="75000"/>
                  </a:schemeClr>
                </a:solidFill>
                <a:latin typeface="Proxima Nova" panose="02000506030000020004" pitchFamily="2" charset="0"/>
              </a:rPr>
              <a:t>(Some) members of the FIPPs Committee</a:t>
            </a:r>
            <a:endParaRPr lang="en-US" sz="3600" b="1" i="1" dirty="0">
              <a:solidFill>
                <a:schemeClr val="accent3">
                  <a:lumMod val="75000"/>
                </a:schemeClr>
              </a:solidFill>
              <a:latin typeface="Proxima Nova" panose="02000506030000020004" pitchFamily="2" charset="0"/>
            </a:endParaRPr>
          </a:p>
        </p:txBody>
      </p:sp>
      <p:pic>
        <p:nvPicPr>
          <p:cNvPr id="4" name="Picture 3" descr="A book cover with yellow text&#10;&#10;Description automatically generated">
            <a:extLst>
              <a:ext uri="{FF2B5EF4-FFF2-40B4-BE49-F238E27FC236}">
                <a16:creationId xmlns:a16="http://schemas.microsoft.com/office/drawing/2014/main" id="{F736A90E-B18F-EA9F-487E-817FC5102673}"/>
              </a:ext>
            </a:extLst>
          </p:cNvPr>
          <p:cNvPicPr>
            <a:picLocks noChangeAspect="1"/>
          </p:cNvPicPr>
          <p:nvPr/>
        </p:nvPicPr>
        <p:blipFill>
          <a:blip r:embed="rId4"/>
          <a:stretch>
            <a:fillRect/>
          </a:stretch>
        </p:blipFill>
        <p:spPr>
          <a:xfrm>
            <a:off x="8045886" y="1513582"/>
            <a:ext cx="2382780" cy="3830836"/>
          </a:xfrm>
          <a:prstGeom prst="rect">
            <a:avLst/>
          </a:prstGeom>
        </p:spPr>
      </p:pic>
      <p:sp>
        <p:nvSpPr>
          <p:cNvPr id="5" name="TextBox 4">
            <a:extLst>
              <a:ext uri="{FF2B5EF4-FFF2-40B4-BE49-F238E27FC236}">
                <a16:creationId xmlns:a16="http://schemas.microsoft.com/office/drawing/2014/main" id="{3A619CC2-E8F0-5807-84B3-E99A4706A68F}"/>
              </a:ext>
            </a:extLst>
          </p:cNvPr>
          <p:cNvSpPr txBox="1"/>
          <p:nvPr/>
        </p:nvSpPr>
        <p:spPr>
          <a:xfrm>
            <a:off x="7910286" y="5558971"/>
            <a:ext cx="3576620" cy="923330"/>
          </a:xfrm>
          <a:prstGeom prst="rect">
            <a:avLst/>
          </a:prstGeom>
          <a:noFill/>
        </p:spPr>
        <p:txBody>
          <a:bodyPr wrap="none" rtlCol="0">
            <a:spAutoFit/>
          </a:bodyPr>
          <a:lstStyle/>
          <a:p>
            <a:r>
              <a:rPr lang="en-US" b="1" dirty="0">
                <a:latin typeface="Proxima Nova" panose="02000506030000020004" pitchFamily="2" charset="0"/>
              </a:rPr>
              <a:t>Joseph </a:t>
            </a:r>
            <a:r>
              <a:rPr lang="en-US" b="1" dirty="0" err="1">
                <a:latin typeface="Proxima Nova" panose="02000506030000020004" pitchFamily="2" charset="0"/>
              </a:rPr>
              <a:t>Weizenbaum</a:t>
            </a:r>
            <a:r>
              <a:rPr lang="en-US" b="1" dirty="0">
                <a:latin typeface="Proxima Nova" panose="02000506030000020004" pitchFamily="2" charset="0"/>
              </a:rPr>
              <a:t> </a:t>
            </a:r>
          </a:p>
          <a:p>
            <a:r>
              <a:rPr lang="en-US" dirty="0">
                <a:latin typeface="Proxima Nova" panose="02000506030000020004" pitchFamily="2" charset="0"/>
              </a:rPr>
              <a:t>Creator of the first Chatbot, ELIZA</a:t>
            </a:r>
          </a:p>
          <a:p>
            <a:r>
              <a:rPr lang="en-US" dirty="0">
                <a:latin typeface="Proxima Nova" panose="02000506030000020004" pitchFamily="2" charset="0"/>
              </a:rPr>
              <a:t>1966</a:t>
            </a:r>
          </a:p>
        </p:txBody>
      </p:sp>
      <p:pic>
        <p:nvPicPr>
          <p:cNvPr id="7" name="Picture 6" descr="A machine with many wires&#10;&#10;Description automatically generated">
            <a:extLst>
              <a:ext uri="{FF2B5EF4-FFF2-40B4-BE49-F238E27FC236}">
                <a16:creationId xmlns:a16="http://schemas.microsoft.com/office/drawing/2014/main" id="{52D44A4A-5D3F-C99D-CD0A-3DD9C948667C}"/>
              </a:ext>
            </a:extLst>
          </p:cNvPr>
          <p:cNvPicPr>
            <a:picLocks noChangeAspect="1"/>
          </p:cNvPicPr>
          <p:nvPr/>
        </p:nvPicPr>
        <p:blipFill>
          <a:blip r:embed="rId5"/>
          <a:stretch>
            <a:fillRect/>
          </a:stretch>
        </p:blipFill>
        <p:spPr>
          <a:xfrm>
            <a:off x="676088" y="1513582"/>
            <a:ext cx="3605096" cy="2405275"/>
          </a:xfrm>
          <a:prstGeom prst="rect">
            <a:avLst/>
          </a:prstGeom>
        </p:spPr>
      </p:pic>
      <p:sp>
        <p:nvSpPr>
          <p:cNvPr id="10" name="TextBox 9">
            <a:extLst>
              <a:ext uri="{FF2B5EF4-FFF2-40B4-BE49-F238E27FC236}">
                <a16:creationId xmlns:a16="http://schemas.microsoft.com/office/drawing/2014/main" id="{800F8AB6-F5E4-0266-9E34-A3CB415915B3}"/>
              </a:ext>
            </a:extLst>
          </p:cNvPr>
          <p:cNvSpPr txBox="1"/>
          <p:nvPr/>
        </p:nvSpPr>
        <p:spPr>
          <a:xfrm>
            <a:off x="740230" y="4064000"/>
            <a:ext cx="3605096" cy="1477328"/>
          </a:xfrm>
          <a:prstGeom prst="rect">
            <a:avLst/>
          </a:prstGeom>
          <a:noFill/>
        </p:spPr>
        <p:txBody>
          <a:bodyPr wrap="square" rtlCol="0">
            <a:spAutoFit/>
          </a:bodyPr>
          <a:lstStyle/>
          <a:p>
            <a:r>
              <a:rPr lang="en-US" b="1" dirty="0">
                <a:latin typeface="Proxima Nova" panose="02000506030000020004" pitchFamily="2" charset="0"/>
              </a:rPr>
              <a:t>Willis Ware</a:t>
            </a:r>
            <a:r>
              <a:rPr lang="en-US" dirty="0">
                <a:latin typeface="Proxima Nova" panose="02000506030000020004" pitchFamily="2" charset="0"/>
              </a:rPr>
              <a:t>, one of the creators of </a:t>
            </a:r>
          </a:p>
          <a:p>
            <a:r>
              <a:rPr lang="en-US" dirty="0">
                <a:latin typeface="Proxima Nova" panose="02000506030000020004" pitchFamily="2" charset="0"/>
              </a:rPr>
              <a:t>the first electronic computer at the Institute of Advanced Studies at Princeton (the IAS machine) </a:t>
            </a:r>
          </a:p>
          <a:p>
            <a:r>
              <a:rPr lang="en-US" dirty="0">
                <a:latin typeface="Proxima Nova" panose="02000506030000020004" pitchFamily="2" charset="0"/>
              </a:rPr>
              <a:t>Late 1940s – Early 1950s</a:t>
            </a:r>
          </a:p>
        </p:txBody>
      </p:sp>
      <p:pic>
        <p:nvPicPr>
          <p:cNvPr id="15" name="Picture 14" descr="A book cover with black text&#10;&#10;Description automatically generated">
            <a:extLst>
              <a:ext uri="{FF2B5EF4-FFF2-40B4-BE49-F238E27FC236}">
                <a16:creationId xmlns:a16="http://schemas.microsoft.com/office/drawing/2014/main" id="{68B2368F-CDBF-2A15-FD3D-DAB2DCE946DD}"/>
              </a:ext>
            </a:extLst>
          </p:cNvPr>
          <p:cNvPicPr>
            <a:picLocks noChangeAspect="1"/>
          </p:cNvPicPr>
          <p:nvPr/>
        </p:nvPicPr>
        <p:blipFill>
          <a:blip r:embed="rId6"/>
          <a:stretch>
            <a:fillRect/>
          </a:stretch>
        </p:blipFill>
        <p:spPr>
          <a:xfrm>
            <a:off x="4833694" y="1513582"/>
            <a:ext cx="2524611" cy="3658856"/>
          </a:xfrm>
          <a:prstGeom prst="rect">
            <a:avLst/>
          </a:prstGeom>
        </p:spPr>
      </p:pic>
      <p:sp>
        <p:nvSpPr>
          <p:cNvPr id="16" name="TextBox 15">
            <a:extLst>
              <a:ext uri="{FF2B5EF4-FFF2-40B4-BE49-F238E27FC236}">
                <a16:creationId xmlns:a16="http://schemas.microsoft.com/office/drawing/2014/main" id="{1DBA5BFD-59B6-DBF4-B19B-56BA827D919C}"/>
              </a:ext>
            </a:extLst>
          </p:cNvPr>
          <p:cNvSpPr txBox="1"/>
          <p:nvPr/>
        </p:nvSpPr>
        <p:spPr>
          <a:xfrm>
            <a:off x="4281184" y="5269378"/>
            <a:ext cx="3480440" cy="1200329"/>
          </a:xfrm>
          <a:prstGeom prst="rect">
            <a:avLst/>
          </a:prstGeom>
          <a:noFill/>
        </p:spPr>
        <p:txBody>
          <a:bodyPr wrap="none" rtlCol="0">
            <a:spAutoFit/>
          </a:bodyPr>
          <a:lstStyle/>
          <a:p>
            <a:r>
              <a:rPr lang="en-US" b="1" dirty="0">
                <a:latin typeface="Proxima Nova" panose="02000506030000020004" pitchFamily="2" charset="0"/>
              </a:rPr>
              <a:t>Arthur Miller</a:t>
            </a:r>
            <a:r>
              <a:rPr lang="en-US" dirty="0">
                <a:latin typeface="Proxima Nova" panose="02000506030000020004" pitchFamily="2" charset="0"/>
              </a:rPr>
              <a:t>, Law Professor and</a:t>
            </a:r>
          </a:p>
          <a:p>
            <a:r>
              <a:rPr lang="en-US" dirty="0">
                <a:latin typeface="Proxima Nova" panose="02000506030000020004" pitchFamily="2" charset="0"/>
              </a:rPr>
              <a:t>Author of the Assault on Privacy:</a:t>
            </a:r>
          </a:p>
          <a:p>
            <a:r>
              <a:rPr lang="en-US" dirty="0">
                <a:latin typeface="Proxima Nova" panose="02000506030000020004" pitchFamily="2" charset="0"/>
              </a:rPr>
              <a:t>Computers, Data Banks and </a:t>
            </a:r>
          </a:p>
          <a:p>
            <a:r>
              <a:rPr lang="en-US" dirty="0">
                <a:latin typeface="Proxima Nova" panose="02000506030000020004" pitchFamily="2" charset="0"/>
              </a:rPr>
              <a:t>Dossiers, 1971</a:t>
            </a:r>
          </a:p>
        </p:txBody>
      </p:sp>
    </p:spTree>
    <p:extLst>
      <p:ext uri="{BB962C8B-B14F-4D97-AF65-F5344CB8AC3E}">
        <p14:creationId xmlns:p14="http://schemas.microsoft.com/office/powerpoint/2010/main" val="3927954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2" name="TextBox 1">
            <a:extLst>
              <a:ext uri="{FF2B5EF4-FFF2-40B4-BE49-F238E27FC236}">
                <a16:creationId xmlns:a16="http://schemas.microsoft.com/office/drawing/2014/main" id="{5222BD59-D5C7-2C45-4FCD-2514147D2A65}"/>
              </a:ext>
            </a:extLst>
          </p:cNvPr>
          <p:cNvSpPr txBox="1"/>
          <p:nvPr/>
        </p:nvSpPr>
        <p:spPr>
          <a:xfrm>
            <a:off x="342259" y="534361"/>
            <a:ext cx="9541969" cy="646331"/>
          </a:xfrm>
          <a:prstGeom prst="rect">
            <a:avLst/>
          </a:prstGeom>
          <a:noFill/>
        </p:spPr>
        <p:txBody>
          <a:bodyPr wrap="square" rtlCol="0">
            <a:spAutoFit/>
          </a:bodyPr>
          <a:lstStyle/>
          <a:p>
            <a:r>
              <a:rPr lang="en-US" sz="3600" b="1" dirty="0">
                <a:solidFill>
                  <a:schemeClr val="accent3">
                    <a:lumMod val="75000"/>
                  </a:schemeClr>
                </a:solidFill>
                <a:latin typeface="Proxima Nova" panose="02000506030000020004" pitchFamily="2" charset="0"/>
              </a:rPr>
              <a:t>The 1973 Fair Information Practice Principles</a:t>
            </a:r>
            <a:endParaRPr lang="en-US" sz="3600" b="1" i="1" dirty="0">
              <a:solidFill>
                <a:schemeClr val="accent3">
                  <a:lumMod val="75000"/>
                </a:schemeClr>
              </a:solidFill>
              <a:latin typeface="Proxima Nova" panose="02000506030000020004" pitchFamily="2" charset="0"/>
            </a:endParaRPr>
          </a:p>
        </p:txBody>
      </p:sp>
      <p:sp>
        <p:nvSpPr>
          <p:cNvPr id="3" name="Content Placeholder 1">
            <a:extLst>
              <a:ext uri="{FF2B5EF4-FFF2-40B4-BE49-F238E27FC236}">
                <a16:creationId xmlns:a16="http://schemas.microsoft.com/office/drawing/2014/main" id="{519D7AE0-10CA-337A-884B-26CB13EB6024}"/>
              </a:ext>
            </a:extLst>
          </p:cNvPr>
          <p:cNvSpPr txBox="1">
            <a:spLocks/>
          </p:cNvSpPr>
          <p:nvPr/>
        </p:nvSpPr>
        <p:spPr>
          <a:xfrm>
            <a:off x="484597" y="1447875"/>
            <a:ext cx="11222806" cy="462802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solidFill>
                  <a:srgbClr val="00B050"/>
                </a:solidFill>
                <a:latin typeface="Proxima Nova" panose="02000506030000020004" pitchFamily="2" charset="0"/>
              </a:rPr>
              <a:t>Transparency</a:t>
            </a:r>
          </a:p>
          <a:p>
            <a:pPr marL="342900" indent="-342900">
              <a:buFont typeface="Arial" panose="020B0604020202020204" pitchFamily="34" charset="0"/>
              <a:buAutoNum type="arabicPeriod"/>
            </a:pPr>
            <a:r>
              <a:rPr lang="en-US" sz="1800" dirty="0">
                <a:latin typeface="Proxima Nova" panose="02000506030000020004" pitchFamily="2" charset="0"/>
              </a:rPr>
              <a:t>There must be no personal data record-keeping systems whose very existence is secret. </a:t>
            </a:r>
          </a:p>
          <a:p>
            <a:pPr marL="0" indent="0" algn="ctr">
              <a:buFont typeface="Arial" panose="020B0604020202020204" pitchFamily="34" charset="0"/>
              <a:buNone/>
            </a:pPr>
            <a:r>
              <a:rPr lang="en-US" sz="1800" b="1" dirty="0">
                <a:solidFill>
                  <a:srgbClr val="00B050"/>
                </a:solidFill>
                <a:latin typeface="Proxima Nova" panose="02000506030000020004" pitchFamily="2" charset="0"/>
              </a:rPr>
              <a:t>Access</a:t>
            </a:r>
          </a:p>
          <a:p>
            <a:pPr marL="0" indent="0">
              <a:buFont typeface="Arial" panose="020B0604020202020204" pitchFamily="34" charset="0"/>
              <a:buNone/>
            </a:pPr>
            <a:r>
              <a:rPr lang="en-US" sz="1800" dirty="0">
                <a:latin typeface="Proxima Nova" panose="02000506030000020004" pitchFamily="2" charset="0"/>
              </a:rPr>
              <a:t>2. There must be a way for a person to find out what information about the person is in a record and how it is used. </a:t>
            </a:r>
          </a:p>
          <a:p>
            <a:pPr marL="0" indent="0" algn="ctr">
              <a:buFont typeface="Arial" panose="020B0604020202020204" pitchFamily="34" charset="0"/>
              <a:buNone/>
            </a:pPr>
            <a:r>
              <a:rPr lang="en-US" sz="1800" b="1" dirty="0">
                <a:solidFill>
                  <a:srgbClr val="00B050"/>
                </a:solidFill>
                <a:latin typeface="Proxima Nova" panose="02000506030000020004" pitchFamily="2" charset="0"/>
              </a:rPr>
              <a:t>Purpose limitation</a:t>
            </a:r>
          </a:p>
          <a:p>
            <a:pPr marL="0" indent="0">
              <a:buFont typeface="Arial" panose="020B0604020202020204" pitchFamily="34" charset="0"/>
              <a:buNone/>
            </a:pPr>
            <a:r>
              <a:rPr lang="en-US" sz="1800" dirty="0">
                <a:latin typeface="Proxima Nova" panose="02000506030000020004" pitchFamily="2" charset="0"/>
              </a:rPr>
              <a:t>3. There must be a way for a person to prevent information about the person that was obtained for one purpose from being used or made available for other purposes without the person's consent. </a:t>
            </a:r>
          </a:p>
          <a:p>
            <a:pPr marL="0" indent="0" algn="ctr">
              <a:buFont typeface="Arial" panose="020B0604020202020204" pitchFamily="34" charset="0"/>
              <a:buNone/>
            </a:pPr>
            <a:r>
              <a:rPr lang="en-US" sz="1800" b="1" dirty="0">
                <a:solidFill>
                  <a:srgbClr val="00B050"/>
                </a:solidFill>
                <a:latin typeface="Proxima Nova" panose="02000506030000020004" pitchFamily="2" charset="0"/>
              </a:rPr>
              <a:t>Accuracy and correction</a:t>
            </a:r>
          </a:p>
          <a:p>
            <a:pPr marL="0" indent="0">
              <a:buFont typeface="Arial" panose="020B0604020202020204" pitchFamily="34" charset="0"/>
              <a:buNone/>
            </a:pPr>
            <a:r>
              <a:rPr lang="en-US" sz="1800" dirty="0">
                <a:latin typeface="Proxima Nova" panose="02000506030000020004" pitchFamily="2" charset="0"/>
              </a:rPr>
              <a:t>4. There must be a way for a person to correct or amend a record of identifiable information about the person.</a:t>
            </a:r>
          </a:p>
          <a:p>
            <a:pPr marL="0" indent="0" algn="ctr">
              <a:buFont typeface="Arial" panose="020B0604020202020204" pitchFamily="34" charset="0"/>
              <a:buNone/>
            </a:pPr>
            <a:r>
              <a:rPr lang="en-US" sz="1800" b="1" dirty="0">
                <a:solidFill>
                  <a:srgbClr val="00B050"/>
                </a:solidFill>
                <a:latin typeface="Proxima Nova" panose="02000506030000020004" pitchFamily="2" charset="0"/>
              </a:rPr>
              <a:t>Integrity and Security</a:t>
            </a:r>
          </a:p>
          <a:p>
            <a:pPr marL="0" indent="0">
              <a:buFont typeface="Arial" panose="020B0604020202020204" pitchFamily="34" charset="0"/>
              <a:buNone/>
            </a:pPr>
            <a:r>
              <a:rPr lang="en-US" sz="1800" dirty="0">
                <a:latin typeface="Proxima Nova" panose="02000506030000020004" pitchFamily="2" charset="0"/>
              </a:rPr>
              <a:t>5. Any organization creating, maintaining, using, or disseminating records of identifiable personal data must assure the reliability of the data for their intended use and must take precautions to prevent misuses of the data. </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3103929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pic>
        <p:nvPicPr>
          <p:cNvPr id="2" name="Content Placeholder 6" descr="Map&#10;&#10;Description automatically generated">
            <a:extLst>
              <a:ext uri="{FF2B5EF4-FFF2-40B4-BE49-F238E27FC236}">
                <a16:creationId xmlns:a16="http://schemas.microsoft.com/office/drawing/2014/main" id="{42BBD3AE-9F22-7FB9-E110-A43EF58C8739}"/>
              </a:ext>
            </a:extLst>
          </p:cNvPr>
          <p:cNvPicPr>
            <a:picLocks noChangeAspect="1"/>
          </p:cNvPicPr>
          <p:nvPr/>
        </p:nvPicPr>
        <p:blipFill>
          <a:blip r:embed="rId4"/>
          <a:stretch>
            <a:fillRect/>
          </a:stretch>
        </p:blipFill>
        <p:spPr>
          <a:xfrm>
            <a:off x="1455965" y="362857"/>
            <a:ext cx="9795600" cy="5851559"/>
          </a:xfrm>
          <a:prstGeom prst="rect">
            <a:avLst/>
          </a:prstGeom>
        </p:spPr>
      </p:pic>
      <p:sp>
        <p:nvSpPr>
          <p:cNvPr id="3" name="Oval 2">
            <a:extLst>
              <a:ext uri="{FF2B5EF4-FFF2-40B4-BE49-F238E27FC236}">
                <a16:creationId xmlns:a16="http://schemas.microsoft.com/office/drawing/2014/main" id="{4B7295A3-D361-A2EB-0E19-0B6492C31B11}"/>
              </a:ext>
            </a:extLst>
          </p:cNvPr>
          <p:cNvSpPr/>
          <p:nvPr/>
        </p:nvSpPr>
        <p:spPr>
          <a:xfrm>
            <a:off x="8174462" y="2891786"/>
            <a:ext cx="600305" cy="673662"/>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 name="Oval 3">
            <a:extLst>
              <a:ext uri="{FF2B5EF4-FFF2-40B4-BE49-F238E27FC236}">
                <a16:creationId xmlns:a16="http://schemas.microsoft.com/office/drawing/2014/main" id="{FF448B4F-537D-33DC-6273-D5C548386E18}"/>
              </a:ext>
            </a:extLst>
          </p:cNvPr>
          <p:cNvSpPr/>
          <p:nvPr/>
        </p:nvSpPr>
        <p:spPr>
          <a:xfrm>
            <a:off x="6426337" y="3429000"/>
            <a:ext cx="322806" cy="390736"/>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0BE62406-B0FB-D86B-D513-5E4783021B6C}"/>
              </a:ext>
            </a:extLst>
          </p:cNvPr>
          <p:cNvSpPr/>
          <p:nvPr/>
        </p:nvSpPr>
        <p:spPr>
          <a:xfrm>
            <a:off x="9111454" y="3292551"/>
            <a:ext cx="322806" cy="272897"/>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00118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2" name="TextBox 1">
            <a:extLst>
              <a:ext uri="{FF2B5EF4-FFF2-40B4-BE49-F238E27FC236}">
                <a16:creationId xmlns:a16="http://schemas.microsoft.com/office/drawing/2014/main" id="{C2347B75-D9B2-77B5-F77D-2FC2D6CABA9B}"/>
              </a:ext>
            </a:extLst>
          </p:cNvPr>
          <p:cNvSpPr txBox="1"/>
          <p:nvPr/>
        </p:nvSpPr>
        <p:spPr>
          <a:xfrm>
            <a:off x="978262" y="512064"/>
            <a:ext cx="6815328" cy="646331"/>
          </a:xfrm>
          <a:prstGeom prst="rect">
            <a:avLst/>
          </a:prstGeom>
          <a:noFill/>
        </p:spPr>
        <p:txBody>
          <a:bodyPr wrap="square" rtlCol="0">
            <a:spAutoFit/>
          </a:bodyPr>
          <a:lstStyle/>
          <a:p>
            <a:r>
              <a:rPr lang="en-US" sz="3600" b="1" dirty="0">
                <a:solidFill>
                  <a:schemeClr val="accent3">
                    <a:lumMod val="75000"/>
                  </a:schemeClr>
                </a:solidFill>
                <a:latin typeface="Proxima Nova" panose="02000506030000020004" pitchFamily="2" charset="0"/>
              </a:rPr>
              <a:t>2. The legal argument</a:t>
            </a:r>
            <a:endParaRPr lang="en-US" sz="3600" b="1" i="1" dirty="0">
              <a:solidFill>
                <a:schemeClr val="accent3">
                  <a:lumMod val="75000"/>
                </a:schemeClr>
              </a:solidFill>
              <a:latin typeface="Proxima Nova" panose="02000506030000020004" pitchFamily="2" charset="0"/>
            </a:endParaRPr>
          </a:p>
        </p:txBody>
      </p:sp>
      <p:sp>
        <p:nvSpPr>
          <p:cNvPr id="3" name="TextBox 2">
            <a:extLst>
              <a:ext uri="{FF2B5EF4-FFF2-40B4-BE49-F238E27FC236}">
                <a16:creationId xmlns:a16="http://schemas.microsoft.com/office/drawing/2014/main" id="{A3D57AD3-D230-FA7D-38FC-C44A51610C57}"/>
              </a:ext>
            </a:extLst>
          </p:cNvPr>
          <p:cNvSpPr txBox="1"/>
          <p:nvPr/>
        </p:nvSpPr>
        <p:spPr>
          <a:xfrm>
            <a:off x="571862" y="1580151"/>
            <a:ext cx="10575109" cy="4493538"/>
          </a:xfrm>
          <a:prstGeom prst="rect">
            <a:avLst/>
          </a:prstGeom>
          <a:noFill/>
        </p:spPr>
        <p:txBody>
          <a:bodyPr wrap="square" rtlCol="0">
            <a:spAutoFit/>
          </a:bodyPr>
          <a:lstStyle/>
          <a:p>
            <a:r>
              <a:rPr lang="en-US" sz="2600" dirty="0">
                <a:latin typeface="Proxima Nova" panose="02000506030000020004" pitchFamily="2" charset="0"/>
              </a:rPr>
              <a:t>Data Protection Law is triggered when “processing” of “personal data” takes place.</a:t>
            </a:r>
          </a:p>
          <a:p>
            <a:endParaRPr lang="en-US" sz="2600" dirty="0">
              <a:latin typeface="Proxima Nova" panose="02000506030000020004" pitchFamily="2" charset="0"/>
            </a:endParaRPr>
          </a:p>
          <a:p>
            <a:r>
              <a:rPr lang="en-US" sz="2600" b="1" dirty="0">
                <a:solidFill>
                  <a:schemeClr val="accent3">
                    <a:lumMod val="75000"/>
                  </a:schemeClr>
                </a:solidFill>
                <a:latin typeface="Proxima Nova" panose="02000506030000020004" pitchFamily="2" charset="0"/>
              </a:rPr>
              <a:t>“Personal Data” </a:t>
            </a:r>
            <a:r>
              <a:rPr lang="en-US" sz="2600" dirty="0">
                <a:latin typeface="Proxima Nova" panose="02000506030000020004" pitchFamily="2" charset="0"/>
              </a:rPr>
              <a:t>= </a:t>
            </a:r>
            <a:r>
              <a:rPr lang="en-US" sz="2600" b="1" i="0" u="none" strike="noStrike" dirty="0">
                <a:solidFill>
                  <a:schemeClr val="accent3">
                    <a:lumMod val="75000"/>
                  </a:schemeClr>
                </a:solidFill>
                <a:effectLst/>
                <a:latin typeface="Proxima Nova" panose="02000506030000020004" pitchFamily="2" charset="0"/>
              </a:rPr>
              <a:t>any information relating to an identified or identifiable natural person</a:t>
            </a:r>
            <a:r>
              <a:rPr lang="en-US" sz="2600" b="0" i="0" u="none" strike="noStrike" dirty="0">
                <a:effectLst/>
                <a:latin typeface="Proxima Nova" panose="02000506030000020004" pitchFamily="2" charset="0"/>
              </a:rPr>
              <a:t> (‘data subject’); an identifiable natural person is one who can be identified, directly or indirectly, in particular by reference to an identifier such as a name, an identification number, location data, an online identifier or to one or more factors specific to the physical, physiological, genetic, mental, economic, cultural or social identity of that natural person; </a:t>
            </a:r>
          </a:p>
          <a:p>
            <a:r>
              <a:rPr lang="en-US" sz="2600" dirty="0">
                <a:latin typeface="Proxima Nova" panose="02000506030000020004" pitchFamily="2" charset="0"/>
              </a:rPr>
              <a:t>(Article 4(1) GDPR)</a:t>
            </a:r>
          </a:p>
        </p:txBody>
      </p:sp>
    </p:spTree>
    <p:extLst>
      <p:ext uri="{BB962C8B-B14F-4D97-AF65-F5344CB8AC3E}">
        <p14:creationId xmlns:p14="http://schemas.microsoft.com/office/powerpoint/2010/main" val="927387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2" name="TextBox 1">
            <a:extLst>
              <a:ext uri="{FF2B5EF4-FFF2-40B4-BE49-F238E27FC236}">
                <a16:creationId xmlns:a16="http://schemas.microsoft.com/office/drawing/2014/main" id="{121C1335-0948-9FF9-C182-D9FD041D883C}"/>
              </a:ext>
            </a:extLst>
          </p:cNvPr>
          <p:cNvSpPr txBox="1"/>
          <p:nvPr/>
        </p:nvSpPr>
        <p:spPr>
          <a:xfrm>
            <a:off x="1128604" y="1703261"/>
            <a:ext cx="9141019" cy="4770537"/>
          </a:xfrm>
          <a:prstGeom prst="rect">
            <a:avLst/>
          </a:prstGeom>
          <a:noFill/>
        </p:spPr>
        <p:txBody>
          <a:bodyPr wrap="square" rtlCol="0">
            <a:spAutoFit/>
          </a:bodyPr>
          <a:lstStyle/>
          <a:p>
            <a:r>
              <a:rPr lang="en-US" sz="2200" b="1" dirty="0">
                <a:solidFill>
                  <a:schemeClr val="accent3">
                    <a:lumMod val="75000"/>
                  </a:schemeClr>
                </a:solidFill>
                <a:latin typeface="Proxima Nova" panose="02000506030000020004" pitchFamily="2" charset="0"/>
              </a:rPr>
              <a:t>Inferences</a:t>
            </a:r>
            <a:r>
              <a:rPr lang="en-US" sz="2200" dirty="0">
                <a:latin typeface="Proxima Nova" panose="02000506030000020004" pitchFamily="2" charset="0"/>
              </a:rPr>
              <a:t> (Court of Justice of the EU in </a:t>
            </a:r>
            <a:r>
              <a:rPr lang="en-US" sz="2200" i="1" dirty="0">
                <a:latin typeface="Proxima Nova" panose="02000506030000020004" pitchFamily="2" charset="0"/>
              </a:rPr>
              <a:t>OT, </a:t>
            </a:r>
            <a:r>
              <a:rPr lang="en-US" sz="2200" dirty="0">
                <a:latin typeface="Proxima Nova" panose="02000506030000020004" pitchFamily="2" charset="0"/>
              </a:rPr>
              <a:t>2023: the name of one’s spouse can be sensitive information because it may reveal sexual orientation)</a:t>
            </a:r>
          </a:p>
          <a:p>
            <a:endParaRPr lang="en-US" sz="2200" dirty="0">
              <a:latin typeface="Proxima Nova" panose="02000506030000020004" pitchFamily="2" charset="0"/>
            </a:endParaRPr>
          </a:p>
          <a:p>
            <a:r>
              <a:rPr lang="en-US" sz="2200" b="1" dirty="0">
                <a:solidFill>
                  <a:schemeClr val="accent3">
                    <a:lumMod val="75000"/>
                  </a:schemeClr>
                </a:solidFill>
                <a:latin typeface="Proxima Nova" panose="02000506030000020004" pitchFamily="2" charset="0"/>
              </a:rPr>
              <a:t>Static IP addresses </a:t>
            </a:r>
            <a:r>
              <a:rPr lang="en-US" sz="2200" dirty="0">
                <a:latin typeface="Proxima Nova" panose="02000506030000020004" pitchFamily="2" charset="0"/>
              </a:rPr>
              <a:t>(CJEU in </a:t>
            </a:r>
            <a:r>
              <a:rPr lang="en-US" sz="2200" i="1" dirty="0">
                <a:latin typeface="Proxima Nova" panose="02000506030000020004" pitchFamily="2" charset="0"/>
              </a:rPr>
              <a:t>Scarlet extended</a:t>
            </a:r>
            <a:r>
              <a:rPr lang="en-US" sz="2200" dirty="0">
                <a:latin typeface="Proxima Nova" panose="02000506030000020004" pitchFamily="2" charset="0"/>
              </a:rPr>
              <a:t>)</a:t>
            </a:r>
          </a:p>
          <a:p>
            <a:endParaRPr lang="en-US" sz="2200" dirty="0">
              <a:latin typeface="Proxima Nova" panose="02000506030000020004" pitchFamily="2" charset="0"/>
            </a:endParaRPr>
          </a:p>
          <a:p>
            <a:r>
              <a:rPr lang="en-US" sz="2200" b="1" dirty="0">
                <a:solidFill>
                  <a:schemeClr val="accent3">
                    <a:lumMod val="75000"/>
                  </a:schemeClr>
                </a:solidFill>
                <a:latin typeface="Proxima Nova" panose="02000506030000020004" pitchFamily="2" charset="0"/>
              </a:rPr>
              <a:t>Dynamic IP addresses</a:t>
            </a:r>
            <a:r>
              <a:rPr lang="en-US" sz="2200" dirty="0">
                <a:latin typeface="Proxima Nova" panose="02000506030000020004" pitchFamily="2" charset="0"/>
              </a:rPr>
              <a:t> in some situations (CJEU in </a:t>
            </a:r>
            <a:r>
              <a:rPr lang="en-US" sz="2200" i="1" dirty="0">
                <a:latin typeface="Proxima Nova" panose="02000506030000020004" pitchFamily="2" charset="0"/>
              </a:rPr>
              <a:t>Breyer</a:t>
            </a:r>
            <a:r>
              <a:rPr lang="en-US" sz="2200" dirty="0">
                <a:latin typeface="Proxima Nova" panose="02000506030000020004" pitchFamily="2" charset="0"/>
              </a:rPr>
              <a:t>)</a:t>
            </a:r>
          </a:p>
          <a:p>
            <a:endParaRPr lang="en-US" sz="2200" dirty="0">
              <a:latin typeface="Proxima Nova" panose="02000506030000020004" pitchFamily="2" charset="0"/>
            </a:endParaRPr>
          </a:p>
          <a:p>
            <a:r>
              <a:rPr lang="en-US" sz="2200" b="1" dirty="0">
                <a:solidFill>
                  <a:schemeClr val="accent3">
                    <a:lumMod val="75000"/>
                  </a:schemeClr>
                </a:solidFill>
                <a:latin typeface="Proxima Nova" panose="02000506030000020004" pitchFamily="2" charset="0"/>
              </a:rPr>
              <a:t>Location data </a:t>
            </a:r>
            <a:r>
              <a:rPr lang="en-US" sz="2200" dirty="0">
                <a:latin typeface="Proxima Nova" panose="02000506030000020004" pitchFamily="2" charset="0"/>
              </a:rPr>
              <a:t>(CJEU in </a:t>
            </a:r>
            <a:r>
              <a:rPr lang="en-US" sz="2200" i="1" dirty="0">
                <a:latin typeface="Proxima Nova" panose="02000506030000020004" pitchFamily="2" charset="0"/>
              </a:rPr>
              <a:t>Digital Rights Ireland</a:t>
            </a:r>
            <a:r>
              <a:rPr lang="en-US" sz="2200" dirty="0">
                <a:latin typeface="Proxima Nova" panose="02000506030000020004" pitchFamily="2" charset="0"/>
              </a:rPr>
              <a:t>)</a:t>
            </a:r>
          </a:p>
          <a:p>
            <a:endParaRPr lang="en-US" sz="2200" dirty="0">
              <a:latin typeface="Proxima Nova" panose="02000506030000020004" pitchFamily="2" charset="0"/>
            </a:endParaRPr>
          </a:p>
          <a:p>
            <a:r>
              <a:rPr lang="en-US" sz="2200" b="1" dirty="0">
                <a:solidFill>
                  <a:schemeClr val="accent3">
                    <a:lumMod val="75000"/>
                  </a:schemeClr>
                </a:solidFill>
                <a:latin typeface="Proxima Nova" panose="02000506030000020004" pitchFamily="2" charset="0"/>
              </a:rPr>
              <a:t>Metadata of electronic communications </a:t>
            </a:r>
            <a:r>
              <a:rPr lang="en-US" sz="2200" dirty="0">
                <a:latin typeface="Proxima Nova" panose="02000506030000020004" pitchFamily="2" charset="0"/>
              </a:rPr>
              <a:t>(CJEU in </a:t>
            </a:r>
            <a:r>
              <a:rPr lang="en-US" sz="2200" i="1" dirty="0">
                <a:latin typeface="Proxima Nova" panose="02000506030000020004" pitchFamily="2" charset="0"/>
              </a:rPr>
              <a:t>Digital Rights Ireland)</a:t>
            </a:r>
            <a:endParaRPr lang="en-US" sz="2200" dirty="0">
              <a:latin typeface="Proxima Nova" panose="02000506030000020004" pitchFamily="2" charset="0"/>
            </a:endParaRPr>
          </a:p>
          <a:p>
            <a:endParaRPr lang="en-US" sz="2200" dirty="0">
              <a:latin typeface="Proxima Nova" panose="02000506030000020004" pitchFamily="2" charset="0"/>
            </a:endParaRPr>
          </a:p>
          <a:p>
            <a:r>
              <a:rPr lang="en-US" sz="2200" b="1" dirty="0">
                <a:solidFill>
                  <a:schemeClr val="accent3">
                    <a:lumMod val="75000"/>
                  </a:schemeClr>
                </a:solidFill>
                <a:latin typeface="Proxima Nova" panose="02000506030000020004" pitchFamily="2" charset="0"/>
              </a:rPr>
              <a:t>VIN numbers </a:t>
            </a:r>
            <a:r>
              <a:rPr lang="en-US" sz="2200" dirty="0">
                <a:latin typeface="Proxima Nova" panose="02000506030000020004" pitchFamily="2" charset="0"/>
              </a:rPr>
              <a:t>in some situations (CJEU in </a:t>
            </a:r>
            <a:r>
              <a:rPr lang="en-US" sz="2200" i="1" dirty="0">
                <a:latin typeface="Proxima Nova" panose="02000506030000020004" pitchFamily="2" charset="0"/>
              </a:rPr>
              <a:t>SCANIA</a:t>
            </a:r>
            <a:r>
              <a:rPr lang="en-US" sz="2200" dirty="0">
                <a:latin typeface="Proxima Nova" panose="02000506030000020004" pitchFamily="2" charset="0"/>
              </a:rPr>
              <a:t>)</a:t>
            </a:r>
          </a:p>
          <a:p>
            <a:endParaRPr lang="en-US" dirty="0"/>
          </a:p>
        </p:txBody>
      </p:sp>
      <p:sp>
        <p:nvSpPr>
          <p:cNvPr id="3" name="TextBox 2">
            <a:extLst>
              <a:ext uri="{FF2B5EF4-FFF2-40B4-BE49-F238E27FC236}">
                <a16:creationId xmlns:a16="http://schemas.microsoft.com/office/drawing/2014/main" id="{784BE4C1-0257-5BAF-7FA2-2A8B17464A31}"/>
              </a:ext>
            </a:extLst>
          </p:cNvPr>
          <p:cNvSpPr txBox="1"/>
          <p:nvPr/>
        </p:nvSpPr>
        <p:spPr>
          <a:xfrm>
            <a:off x="464458" y="797548"/>
            <a:ext cx="8839200" cy="646331"/>
          </a:xfrm>
          <a:prstGeom prst="rect">
            <a:avLst/>
          </a:prstGeom>
          <a:noFill/>
        </p:spPr>
        <p:txBody>
          <a:bodyPr wrap="square" rtlCol="0">
            <a:spAutoFit/>
          </a:bodyPr>
          <a:lstStyle/>
          <a:p>
            <a:r>
              <a:rPr lang="en-US" i="1" dirty="0">
                <a:solidFill>
                  <a:schemeClr val="accent3">
                    <a:lumMod val="75000"/>
                  </a:schemeClr>
                </a:solidFill>
                <a:latin typeface="Proxima Nova" panose="02000506030000020004" pitchFamily="2" charset="0"/>
              </a:rPr>
              <a:t>Of note: Publicly Available Personal Data is not excluded from the scope of data protection law, outside the United States</a:t>
            </a:r>
          </a:p>
        </p:txBody>
      </p:sp>
    </p:spTree>
    <p:extLst>
      <p:ext uri="{BB962C8B-B14F-4D97-AF65-F5344CB8AC3E}">
        <p14:creationId xmlns:p14="http://schemas.microsoft.com/office/powerpoint/2010/main" val="3980352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ight Triangle 7">
            <a:extLst>
              <a:ext uri="{FF2B5EF4-FFF2-40B4-BE49-F238E27FC236}">
                <a16:creationId xmlns:a16="http://schemas.microsoft.com/office/drawing/2014/main" id="{46B37E96-A525-4D4C-9C6B-627A35F4B3FE}"/>
              </a:ext>
            </a:extLst>
          </p:cNvPr>
          <p:cNvSpPr/>
          <p:nvPr/>
        </p:nvSpPr>
        <p:spPr>
          <a:xfrm>
            <a:off x="1" y="6075897"/>
            <a:ext cx="1352810" cy="795803"/>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Triangle 8">
            <a:extLst>
              <a:ext uri="{FF2B5EF4-FFF2-40B4-BE49-F238E27FC236}">
                <a16:creationId xmlns:a16="http://schemas.microsoft.com/office/drawing/2014/main" id="{6143BD24-03D0-034E-B739-D714C7DDD468}"/>
              </a:ext>
            </a:extLst>
          </p:cNvPr>
          <p:cNvSpPr/>
          <p:nvPr/>
        </p:nvSpPr>
        <p:spPr>
          <a:xfrm rot="10800000">
            <a:off x="8045886" y="-5"/>
            <a:ext cx="4165324" cy="2528928"/>
          </a:xfrm>
          <a:prstGeom prst="rtTriangle">
            <a:avLst/>
          </a:pr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5D85F2C-FEC8-0C44-9E84-167385AE0F2F}"/>
              </a:ext>
            </a:extLst>
          </p:cNvPr>
          <p:cNvGrpSpPr/>
          <p:nvPr/>
        </p:nvGrpSpPr>
        <p:grpSpPr>
          <a:xfrm>
            <a:off x="1491356" y="6214416"/>
            <a:ext cx="9890577" cy="518764"/>
            <a:chOff x="1352811" y="5763571"/>
            <a:chExt cx="9890577" cy="518764"/>
          </a:xfrm>
        </p:grpSpPr>
        <p:pic>
          <p:nvPicPr>
            <p:cNvPr id="13" name="Picture 12">
              <a:extLst>
                <a:ext uri="{FF2B5EF4-FFF2-40B4-BE49-F238E27FC236}">
                  <a16:creationId xmlns:a16="http://schemas.microsoft.com/office/drawing/2014/main" id="{9A23B53A-FF2D-534C-811E-7ADFC17BD573}"/>
                </a:ext>
              </a:extLst>
            </p:cNvPr>
            <p:cNvPicPr>
              <a:picLocks noChangeAspect="1"/>
            </p:cNvPicPr>
            <p:nvPr/>
          </p:nvPicPr>
          <p:blipFill>
            <a:blip r:embed="rId3"/>
            <a:stretch>
              <a:fillRect/>
            </a:stretch>
          </p:blipFill>
          <p:spPr>
            <a:xfrm>
              <a:off x="9906870" y="5763571"/>
              <a:ext cx="1336518" cy="518764"/>
            </a:xfrm>
            <a:prstGeom prst="rect">
              <a:avLst/>
            </a:prstGeom>
          </p:spPr>
        </p:pic>
        <p:sp>
          <p:nvSpPr>
            <p:cNvPr id="14" name="TextBox 13">
              <a:extLst>
                <a:ext uri="{FF2B5EF4-FFF2-40B4-BE49-F238E27FC236}">
                  <a16:creationId xmlns:a16="http://schemas.microsoft.com/office/drawing/2014/main" id="{ECA42E67-6CBE-2D4E-A9EC-99410A847E92}"/>
                </a:ext>
              </a:extLst>
            </p:cNvPr>
            <p:cNvSpPr txBox="1"/>
            <p:nvPr/>
          </p:nvSpPr>
          <p:spPr>
            <a:xfrm>
              <a:off x="1352811" y="5784426"/>
              <a:ext cx="1352810" cy="477054"/>
            </a:xfrm>
            <a:prstGeom prst="rect">
              <a:avLst/>
            </a:prstGeom>
            <a:noFill/>
          </p:spPr>
          <p:txBody>
            <a:bodyPr wrap="square" rtlCol="0">
              <a:spAutoFit/>
            </a:bodyPr>
            <a:lstStyle/>
            <a:p>
              <a:r>
                <a:rPr lang="en-US" sz="2500" b="1" dirty="0" err="1">
                  <a:solidFill>
                    <a:schemeClr val="accent3"/>
                  </a:solidFill>
                  <a:latin typeface="Proxima Nova" panose="02000506030000020004" pitchFamily="2" charset="0"/>
                </a:rPr>
                <a:t>FPF.org</a:t>
              </a:r>
              <a:endParaRPr lang="en-US" sz="2500" b="1" dirty="0">
                <a:solidFill>
                  <a:schemeClr val="accent3"/>
                </a:solidFill>
                <a:latin typeface="Proxima Nova" panose="02000506030000020004" pitchFamily="2" charset="0"/>
              </a:endParaRPr>
            </a:p>
          </p:txBody>
        </p:sp>
      </p:grpSp>
      <p:sp>
        <p:nvSpPr>
          <p:cNvPr id="2" name="TextBox 1">
            <a:extLst>
              <a:ext uri="{FF2B5EF4-FFF2-40B4-BE49-F238E27FC236}">
                <a16:creationId xmlns:a16="http://schemas.microsoft.com/office/drawing/2014/main" id="{BFF7204D-8A83-05EC-0934-F853618F3FE5}"/>
              </a:ext>
            </a:extLst>
          </p:cNvPr>
          <p:cNvSpPr txBox="1"/>
          <p:nvPr/>
        </p:nvSpPr>
        <p:spPr>
          <a:xfrm>
            <a:off x="1059543" y="1295355"/>
            <a:ext cx="9245600" cy="3046988"/>
          </a:xfrm>
          <a:prstGeom prst="rect">
            <a:avLst/>
          </a:prstGeom>
          <a:noFill/>
        </p:spPr>
        <p:txBody>
          <a:bodyPr wrap="square" rtlCol="0">
            <a:spAutoFit/>
          </a:bodyPr>
          <a:lstStyle/>
          <a:p>
            <a:r>
              <a:rPr lang="en-US" sz="2400" b="1" dirty="0">
                <a:solidFill>
                  <a:schemeClr val="accent3">
                    <a:lumMod val="75000"/>
                  </a:schemeClr>
                </a:solidFill>
                <a:latin typeface="Proxima Nova" panose="02000506030000020004" pitchFamily="2" charset="0"/>
              </a:rPr>
              <a:t>Processing</a:t>
            </a:r>
            <a:r>
              <a:rPr lang="en-US" sz="2400" dirty="0">
                <a:latin typeface="Proxima Nova" panose="02000506030000020004" pitchFamily="2" charset="0"/>
              </a:rPr>
              <a:t> = </a:t>
            </a:r>
            <a:r>
              <a:rPr lang="en-US" sz="2400" b="1"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rPr>
              <a:t>any operation or set of operations which is performed on personal data or on sets of personal data</a:t>
            </a:r>
            <a:r>
              <a:rPr lang="en-US" sz="2400" dirty="0">
                <a:effectLst/>
                <a:latin typeface="Proxima Nova" panose="02000506030000020004" pitchFamily="2" charset="0"/>
                <a:ea typeface="Calibri" panose="020F0502020204030204" pitchFamily="34" charset="0"/>
                <a:cs typeface="Times New Roman" panose="02020603050405020304" pitchFamily="18" charset="0"/>
              </a:rPr>
              <a:t>, whether or not by automated means, </a:t>
            </a:r>
            <a:r>
              <a:rPr lang="en-US" sz="2400" b="1" u="sng" dirty="0">
                <a:solidFill>
                  <a:schemeClr val="accent3">
                    <a:lumMod val="75000"/>
                  </a:schemeClr>
                </a:solidFill>
                <a:effectLst/>
                <a:latin typeface="Proxima Nova" panose="02000506030000020004" pitchFamily="2" charset="0"/>
                <a:ea typeface="Calibri" panose="020F0502020204030204" pitchFamily="34" charset="0"/>
                <a:cs typeface="Times New Roman" panose="02020603050405020304" pitchFamily="18" charset="0"/>
              </a:rPr>
              <a:t>such as </a:t>
            </a:r>
            <a:r>
              <a:rPr lang="en-US" sz="2400" dirty="0">
                <a:effectLst/>
                <a:latin typeface="Proxima Nova" panose="02000506030000020004" pitchFamily="2" charset="0"/>
                <a:ea typeface="Calibri" panose="020F0502020204030204" pitchFamily="34" charset="0"/>
                <a:cs typeface="Times New Roman" panose="02020603050405020304" pitchFamily="18" charset="0"/>
              </a:rPr>
              <a:t>collection, recording, </a:t>
            </a:r>
            <a:r>
              <a:rPr lang="en-US" sz="2400" dirty="0" err="1">
                <a:effectLst/>
                <a:latin typeface="Proxima Nova" panose="02000506030000020004" pitchFamily="2" charset="0"/>
                <a:ea typeface="Calibri" panose="020F0502020204030204" pitchFamily="34" charset="0"/>
                <a:cs typeface="Times New Roman" panose="02020603050405020304" pitchFamily="18" charset="0"/>
              </a:rPr>
              <a:t>organisation</a:t>
            </a:r>
            <a:r>
              <a:rPr lang="en-US" sz="2400" dirty="0">
                <a:effectLst/>
                <a:latin typeface="Proxima Nova" panose="02000506030000020004" pitchFamily="2" charset="0"/>
                <a:ea typeface="Calibri" panose="020F0502020204030204" pitchFamily="34" charset="0"/>
                <a:cs typeface="Times New Roman" panose="02020603050405020304" pitchFamily="18" charset="0"/>
              </a:rPr>
              <a:t>, structuring, storage, adaptation or alteration, retrieval, consultation, use, disclosure by transmission, dissemination or otherwise making available, alignment or combination, restriction, erasure or destruction;</a:t>
            </a:r>
            <a:r>
              <a:rPr lang="en-US" sz="2400" dirty="0">
                <a:effectLst/>
                <a:latin typeface="Proxima Nova" panose="02000506030000020004" pitchFamily="2" charset="0"/>
              </a:rPr>
              <a:t> </a:t>
            </a:r>
          </a:p>
          <a:p>
            <a:r>
              <a:rPr lang="en-US" sz="2400" dirty="0">
                <a:latin typeface="Proxima Nova" panose="02000506030000020004" pitchFamily="2" charset="0"/>
              </a:rPr>
              <a:t>(Article 4(2) GDPR)</a:t>
            </a:r>
          </a:p>
        </p:txBody>
      </p:sp>
      <p:pic>
        <p:nvPicPr>
          <p:cNvPr id="5" name="Graphic 4" descr="Magic Wand Auto outline">
            <a:extLst>
              <a:ext uri="{FF2B5EF4-FFF2-40B4-BE49-F238E27FC236}">
                <a16:creationId xmlns:a16="http://schemas.microsoft.com/office/drawing/2014/main" id="{6D8FAE95-4F2F-770E-9223-56FB656DADF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061028" y="4542971"/>
            <a:ext cx="1465943" cy="1465943"/>
          </a:xfrm>
          <a:prstGeom prst="rect">
            <a:avLst/>
          </a:prstGeom>
        </p:spPr>
      </p:pic>
      <p:pic>
        <p:nvPicPr>
          <p:cNvPr id="7" name="Graphic 6" descr="Magician Hat outline">
            <a:extLst>
              <a:ext uri="{FF2B5EF4-FFF2-40B4-BE49-F238E27FC236}">
                <a16:creationId xmlns:a16="http://schemas.microsoft.com/office/drawing/2014/main" id="{BBC9B480-5F38-A483-7EAB-BB5E232407F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824513" y="4680856"/>
            <a:ext cx="1257155" cy="1257155"/>
          </a:xfrm>
          <a:prstGeom prst="rect">
            <a:avLst/>
          </a:prstGeom>
        </p:spPr>
      </p:pic>
      <p:sp>
        <p:nvSpPr>
          <p:cNvPr id="10" name="TextBox 9">
            <a:extLst>
              <a:ext uri="{FF2B5EF4-FFF2-40B4-BE49-F238E27FC236}">
                <a16:creationId xmlns:a16="http://schemas.microsoft.com/office/drawing/2014/main" id="{1C4EA5EA-36D5-F77B-A015-8ED535A4769D}"/>
              </a:ext>
            </a:extLst>
          </p:cNvPr>
          <p:cNvSpPr txBox="1"/>
          <p:nvPr/>
        </p:nvSpPr>
        <p:spPr>
          <a:xfrm>
            <a:off x="5538185" y="4400997"/>
            <a:ext cx="4883072" cy="1107996"/>
          </a:xfrm>
          <a:prstGeom prst="rect">
            <a:avLst/>
          </a:prstGeom>
          <a:noFill/>
        </p:spPr>
        <p:txBody>
          <a:bodyPr wrap="square" rtlCol="0">
            <a:spAutoFit/>
          </a:bodyPr>
          <a:lstStyle/>
          <a:p>
            <a:r>
              <a:rPr lang="en-US" sz="2200" b="1" i="1" dirty="0">
                <a:solidFill>
                  <a:schemeClr val="accent3">
                    <a:lumMod val="75000"/>
                  </a:schemeClr>
                </a:solidFill>
                <a:latin typeface="Proxima Nova" panose="02000506030000020004" pitchFamily="2" charset="0"/>
              </a:rPr>
              <a:t>Magic? </a:t>
            </a:r>
          </a:p>
          <a:p>
            <a:r>
              <a:rPr lang="en-US" sz="2200" dirty="0">
                <a:latin typeface="Proxima Nova" panose="02000506030000020004" pitchFamily="2" charset="0"/>
              </a:rPr>
              <a:t>If it is performed through automated means on personal data = processing</a:t>
            </a:r>
          </a:p>
        </p:txBody>
      </p:sp>
    </p:spTree>
    <p:extLst>
      <p:ext uri="{BB962C8B-B14F-4D97-AF65-F5344CB8AC3E}">
        <p14:creationId xmlns:p14="http://schemas.microsoft.com/office/powerpoint/2010/main" val="1629588073"/>
      </p:ext>
    </p:extLst>
  </p:cSld>
  <p:clrMapOvr>
    <a:masterClrMapping/>
  </p:clrMapOvr>
</p:sld>
</file>

<file path=ppt/theme/theme1.xml><?xml version="1.0" encoding="utf-8"?>
<a:theme xmlns:a="http://schemas.openxmlformats.org/drawingml/2006/main" name="Office Theme">
  <a:themeElements>
    <a:clrScheme name="FPF">
      <a:dk1>
        <a:srgbClr val="000000"/>
      </a:dk1>
      <a:lt1>
        <a:srgbClr val="FFFFFF"/>
      </a:lt1>
      <a:dk2>
        <a:srgbClr val="44546A"/>
      </a:dk2>
      <a:lt2>
        <a:srgbClr val="E7E6E6"/>
      </a:lt2>
      <a:accent1>
        <a:srgbClr val="2F3389"/>
      </a:accent1>
      <a:accent2>
        <a:srgbClr val="F6891F"/>
      </a:accent2>
      <a:accent3>
        <a:srgbClr val="00A3DA"/>
      </a:accent3>
      <a:accent4>
        <a:srgbClr val="86C340"/>
      </a:accent4>
      <a:accent5>
        <a:srgbClr val="555657"/>
      </a:accent5>
      <a:accent6>
        <a:srgbClr val="CACACA"/>
      </a:accent6>
      <a:hlink>
        <a:srgbClr val="0563C1"/>
      </a:hlink>
      <a:folHlink>
        <a:srgbClr val="0CAEF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41075</TotalTime>
  <Words>1139</Words>
  <Application>Microsoft Macintosh PowerPoint</Application>
  <PresentationFormat>Widescreen</PresentationFormat>
  <Paragraphs>152</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Proxima Nova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Amber Haynes</dc:creator>
  <cp:lastModifiedBy>Gabriela Zanfir-Fortuna</cp:lastModifiedBy>
  <cp:revision>85</cp:revision>
  <dcterms:created xsi:type="dcterms:W3CDTF">2021-06-21T20:35:02Z</dcterms:created>
  <dcterms:modified xsi:type="dcterms:W3CDTF">2024-02-26T18:27:30Z</dcterms:modified>
</cp:coreProperties>
</file>

<file path=docProps/thumbnail.jpeg>
</file>